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3" r:id="rId2"/>
  </p:sldMasterIdLst>
  <p:notesMasterIdLst>
    <p:notesMasterId r:id="rId41"/>
  </p:notesMasterIdLst>
  <p:sldIdLst>
    <p:sldId id="666" r:id="rId3"/>
    <p:sldId id="963" r:id="rId4"/>
    <p:sldId id="965" r:id="rId5"/>
    <p:sldId id="966" r:id="rId6"/>
    <p:sldId id="921" r:id="rId7"/>
    <p:sldId id="922" r:id="rId8"/>
    <p:sldId id="923" r:id="rId9"/>
    <p:sldId id="924" r:id="rId10"/>
    <p:sldId id="925" r:id="rId11"/>
    <p:sldId id="926" r:id="rId12"/>
    <p:sldId id="927" r:id="rId13"/>
    <p:sldId id="928" r:id="rId14"/>
    <p:sldId id="955" r:id="rId15"/>
    <p:sldId id="935" r:id="rId16"/>
    <p:sldId id="934" r:id="rId17"/>
    <p:sldId id="937" r:id="rId18"/>
    <p:sldId id="938" r:id="rId19"/>
    <p:sldId id="939" r:id="rId20"/>
    <p:sldId id="943" r:id="rId21"/>
    <p:sldId id="940" r:id="rId22"/>
    <p:sldId id="941" r:id="rId23"/>
    <p:sldId id="946" r:id="rId24"/>
    <p:sldId id="944" r:id="rId25"/>
    <p:sldId id="945" r:id="rId26"/>
    <p:sldId id="948" r:id="rId27"/>
    <p:sldId id="947" r:id="rId28"/>
    <p:sldId id="949" r:id="rId29"/>
    <p:sldId id="950" r:id="rId30"/>
    <p:sldId id="958" r:id="rId31"/>
    <p:sldId id="959" r:id="rId32"/>
    <p:sldId id="951" r:id="rId33"/>
    <p:sldId id="952" r:id="rId34"/>
    <p:sldId id="953" r:id="rId35"/>
    <p:sldId id="954" r:id="rId36"/>
    <p:sldId id="962" r:id="rId37"/>
    <p:sldId id="956" r:id="rId38"/>
    <p:sldId id="957" r:id="rId39"/>
    <p:sldId id="753" r:id="rId4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45F4E88-DA1C-4943-9FEB-2C193A7FF699}">
          <p14:sldIdLst>
            <p14:sldId id="666"/>
            <p14:sldId id="963"/>
            <p14:sldId id="965"/>
            <p14:sldId id="966"/>
            <p14:sldId id="921"/>
            <p14:sldId id="922"/>
            <p14:sldId id="923"/>
            <p14:sldId id="924"/>
            <p14:sldId id="925"/>
            <p14:sldId id="926"/>
            <p14:sldId id="927"/>
            <p14:sldId id="928"/>
            <p14:sldId id="955"/>
            <p14:sldId id="935"/>
            <p14:sldId id="934"/>
            <p14:sldId id="937"/>
            <p14:sldId id="938"/>
            <p14:sldId id="939"/>
            <p14:sldId id="943"/>
            <p14:sldId id="940"/>
            <p14:sldId id="941"/>
            <p14:sldId id="946"/>
            <p14:sldId id="944"/>
            <p14:sldId id="945"/>
            <p14:sldId id="948"/>
            <p14:sldId id="947"/>
            <p14:sldId id="949"/>
            <p14:sldId id="950"/>
            <p14:sldId id="958"/>
            <p14:sldId id="959"/>
            <p14:sldId id="951"/>
            <p14:sldId id="952"/>
            <p14:sldId id="953"/>
            <p14:sldId id="954"/>
            <p14:sldId id="962"/>
            <p14:sldId id="956"/>
            <p14:sldId id="957"/>
          </p14:sldIdLst>
        </p14:section>
        <p14:section name="无标题节" id="{078C9E5C-F6EC-4730-835C-C801EE226A5B}">
          <p14:sldIdLst>
            <p14:sldId id="753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202">
          <p15:clr>
            <a:srgbClr val="A4A3A4"/>
          </p15:clr>
        </p15:guide>
        <p15:guide id="2" pos="288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  <a:srgbClr val="008000"/>
    <a:srgbClr val="FF9900"/>
    <a:srgbClr val="CC00CC"/>
    <a:srgbClr val="FFFFFF"/>
    <a:srgbClr val="3333CC"/>
    <a:srgbClr val="FF3399"/>
    <a:srgbClr val="CCECFF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89073" autoAdjust="0"/>
  </p:normalViewPr>
  <p:slideViewPr>
    <p:cSldViewPr>
      <p:cViewPr>
        <p:scale>
          <a:sx n="50" d="100"/>
          <a:sy n="50" d="100"/>
        </p:scale>
        <p:origin x="-2163" y="-777"/>
      </p:cViewPr>
      <p:guideLst>
        <p:guide orient="horz" pos="2202"/>
        <p:guide pos="288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504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0AB2FC-CC34-4D19-91B1-13A556628BA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0703CFA-074C-4654-969F-9334771AE2AC}">
      <dgm:prSet phldrT="[文本]"/>
      <dgm:spPr/>
      <dgm:t>
        <a:bodyPr/>
        <a:lstStyle/>
        <a:p>
          <a:r>
            <a:rPr lang="zh-CN" altLang="en-US" dirty="0" smtClean="0"/>
            <a:t>安装</a:t>
          </a:r>
          <a:r>
            <a:rPr lang="en-US" altLang="zh-CN" dirty="0" smtClean="0">
              <a:latin typeface="Times New Roman" panose="02020603050405020304" pitchFamily="18" charset="0"/>
              <a:ea typeface="楷体_GB2312" pitchFamily="49" charset="-122"/>
            </a:rPr>
            <a:t>Anaconda</a:t>
          </a:r>
          <a:endParaRPr lang="zh-CN" altLang="en-US" dirty="0"/>
        </a:p>
      </dgm:t>
    </dgm:pt>
    <dgm:pt modelId="{0D7C7D28-F330-45EF-BA29-829649A8EA74}" type="parTrans" cxnId="{372940AD-F70C-40BE-95F0-2E68F0F922B5}">
      <dgm:prSet/>
      <dgm:spPr/>
      <dgm:t>
        <a:bodyPr/>
        <a:lstStyle/>
        <a:p>
          <a:endParaRPr lang="zh-CN" altLang="en-US"/>
        </a:p>
      </dgm:t>
    </dgm:pt>
    <dgm:pt modelId="{2F5EE04A-623C-45A7-90B9-9EEEC2712BFC}" type="sibTrans" cxnId="{372940AD-F70C-40BE-95F0-2E68F0F922B5}">
      <dgm:prSet/>
      <dgm:spPr/>
      <dgm:t>
        <a:bodyPr/>
        <a:lstStyle/>
        <a:p>
          <a:endParaRPr lang="zh-CN" altLang="en-US"/>
        </a:p>
      </dgm:t>
    </dgm:pt>
    <dgm:pt modelId="{B43846AB-B58D-49AA-8D23-B422E12CC183}">
      <dgm:prSet phldrT="[文本]"/>
      <dgm:spPr/>
      <dgm:t>
        <a:bodyPr/>
        <a:lstStyle/>
        <a:p>
          <a:r>
            <a:rPr lang="zh-CN" altLang="en-US" dirty="0" smtClean="0"/>
            <a:t>安装</a:t>
          </a:r>
          <a:r>
            <a:rPr lang="en-US" altLang="zh-CN" dirty="0" err="1" smtClean="0">
              <a:latin typeface="Times New Roman" panose="02020603050405020304" pitchFamily="18" charset="0"/>
              <a:ea typeface="楷体_GB2312" pitchFamily="49" charset="-122"/>
            </a:rPr>
            <a:t>pycharm</a:t>
          </a:r>
          <a:endParaRPr lang="zh-CN" altLang="en-US" dirty="0"/>
        </a:p>
      </dgm:t>
    </dgm:pt>
    <dgm:pt modelId="{AB4AFD32-67AA-46A0-96F0-4CD412CDFF95}" type="parTrans" cxnId="{E4E93D0A-1BC6-4619-89C5-EAEF1F7C67B1}">
      <dgm:prSet/>
      <dgm:spPr/>
      <dgm:t>
        <a:bodyPr/>
        <a:lstStyle/>
        <a:p>
          <a:endParaRPr lang="zh-CN" altLang="en-US"/>
        </a:p>
      </dgm:t>
    </dgm:pt>
    <dgm:pt modelId="{FB160767-41F5-47F9-A994-5C7FB84B99CA}" type="sibTrans" cxnId="{E4E93D0A-1BC6-4619-89C5-EAEF1F7C67B1}">
      <dgm:prSet/>
      <dgm:spPr/>
      <dgm:t>
        <a:bodyPr/>
        <a:lstStyle/>
        <a:p>
          <a:endParaRPr lang="zh-CN" altLang="en-US"/>
        </a:p>
      </dgm:t>
    </dgm:pt>
    <dgm:pt modelId="{91788E54-5A07-4381-A611-412545463816}">
      <dgm:prSet phldrT="[文本]"/>
      <dgm:spPr/>
      <dgm:t>
        <a:bodyPr/>
        <a:lstStyle/>
        <a:p>
          <a:r>
            <a:rPr lang="zh-CN" altLang="en-US" dirty="0" smtClean="0"/>
            <a:t>配置</a:t>
          </a:r>
          <a:r>
            <a:rPr lang="en-US" altLang="zh-CN" dirty="0" err="1" smtClean="0"/>
            <a:t>pycharm</a:t>
          </a:r>
          <a:endParaRPr lang="zh-CN" altLang="en-US" dirty="0"/>
        </a:p>
      </dgm:t>
    </dgm:pt>
    <dgm:pt modelId="{1811930A-8720-4384-919D-1B21AA51A03A}" type="parTrans" cxnId="{29F8576B-DB71-4E96-AF7E-DF6927547A95}">
      <dgm:prSet/>
      <dgm:spPr/>
      <dgm:t>
        <a:bodyPr/>
        <a:lstStyle/>
        <a:p>
          <a:endParaRPr lang="zh-CN" altLang="en-US"/>
        </a:p>
      </dgm:t>
    </dgm:pt>
    <dgm:pt modelId="{DE180744-655E-4B8D-90FE-D26CA9077DC6}" type="sibTrans" cxnId="{29F8576B-DB71-4E96-AF7E-DF6927547A95}">
      <dgm:prSet/>
      <dgm:spPr/>
      <dgm:t>
        <a:bodyPr/>
        <a:lstStyle/>
        <a:p>
          <a:endParaRPr lang="zh-CN" altLang="en-US"/>
        </a:p>
      </dgm:t>
    </dgm:pt>
    <dgm:pt modelId="{3F0D4F84-F602-4550-BC36-274A50883954}" type="pres">
      <dgm:prSet presAssocID="{880AB2FC-CC34-4D19-91B1-13A556628BA0}" presName="Name0" presStyleCnt="0">
        <dgm:presLayoutVars>
          <dgm:dir/>
          <dgm:resizeHandles val="exact"/>
        </dgm:presLayoutVars>
      </dgm:prSet>
      <dgm:spPr/>
    </dgm:pt>
    <dgm:pt modelId="{0CD06A1A-5464-4F03-90B9-8D8F2E3F69AA}" type="pres">
      <dgm:prSet presAssocID="{00703CFA-074C-4654-969F-9334771AE2AC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04F2272-142B-4B70-B13F-EA0CC8039AE9}" type="pres">
      <dgm:prSet presAssocID="{2F5EE04A-623C-45A7-90B9-9EEEC2712BFC}" presName="sibTrans" presStyleLbl="sibTrans2D1" presStyleIdx="0" presStyleCnt="2"/>
      <dgm:spPr/>
      <dgm:t>
        <a:bodyPr/>
        <a:lstStyle/>
        <a:p>
          <a:endParaRPr lang="zh-CN" altLang="en-US"/>
        </a:p>
      </dgm:t>
    </dgm:pt>
    <dgm:pt modelId="{97A5B084-90AA-46B9-BEAF-5BB1FDEA8A66}" type="pres">
      <dgm:prSet presAssocID="{2F5EE04A-623C-45A7-90B9-9EEEC2712BFC}" presName="connectorText" presStyleLbl="sibTrans2D1" presStyleIdx="0" presStyleCnt="2"/>
      <dgm:spPr/>
      <dgm:t>
        <a:bodyPr/>
        <a:lstStyle/>
        <a:p>
          <a:endParaRPr lang="zh-CN" altLang="en-US"/>
        </a:p>
      </dgm:t>
    </dgm:pt>
    <dgm:pt modelId="{E8EBCDC6-A60A-47A9-992A-157166FC6A9C}" type="pres">
      <dgm:prSet presAssocID="{B43846AB-B58D-49AA-8D23-B422E12CC18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EBBB8D7-C38F-4ADB-B39B-E8088BFBD826}" type="pres">
      <dgm:prSet presAssocID="{FB160767-41F5-47F9-A994-5C7FB84B99CA}" presName="sibTrans" presStyleLbl="sibTrans2D1" presStyleIdx="1" presStyleCnt="2"/>
      <dgm:spPr/>
      <dgm:t>
        <a:bodyPr/>
        <a:lstStyle/>
        <a:p>
          <a:endParaRPr lang="zh-CN" altLang="en-US"/>
        </a:p>
      </dgm:t>
    </dgm:pt>
    <dgm:pt modelId="{A01AB3F1-76C5-4571-A70C-7C51A009276C}" type="pres">
      <dgm:prSet presAssocID="{FB160767-41F5-47F9-A994-5C7FB84B99CA}" presName="connectorText" presStyleLbl="sibTrans2D1" presStyleIdx="1" presStyleCnt="2"/>
      <dgm:spPr/>
      <dgm:t>
        <a:bodyPr/>
        <a:lstStyle/>
        <a:p>
          <a:endParaRPr lang="zh-CN" altLang="en-US"/>
        </a:p>
      </dgm:t>
    </dgm:pt>
    <dgm:pt modelId="{76A7327E-1008-41A3-9BED-F44C34357C40}" type="pres">
      <dgm:prSet presAssocID="{91788E54-5A07-4381-A611-412545463816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508C215-2FE0-4490-B4BE-C1C76AB1AE69}" type="presOf" srcId="{880AB2FC-CC34-4D19-91B1-13A556628BA0}" destId="{3F0D4F84-F602-4550-BC36-274A50883954}" srcOrd="0" destOrd="0" presId="urn:microsoft.com/office/officeart/2005/8/layout/process1"/>
    <dgm:cxn modelId="{60DDF5DD-33CC-4D9C-B45D-FA9B548E2C4A}" type="presOf" srcId="{FB160767-41F5-47F9-A994-5C7FB84B99CA}" destId="{2EBBB8D7-C38F-4ADB-B39B-E8088BFBD826}" srcOrd="0" destOrd="0" presId="urn:microsoft.com/office/officeart/2005/8/layout/process1"/>
    <dgm:cxn modelId="{511D1753-1B13-4779-9221-DDB7987DDD8D}" type="presOf" srcId="{91788E54-5A07-4381-A611-412545463816}" destId="{76A7327E-1008-41A3-9BED-F44C34357C40}" srcOrd="0" destOrd="0" presId="urn:microsoft.com/office/officeart/2005/8/layout/process1"/>
    <dgm:cxn modelId="{0A6EEF8E-41C0-468D-A16A-52345C5E0488}" type="presOf" srcId="{2F5EE04A-623C-45A7-90B9-9EEEC2712BFC}" destId="{804F2272-142B-4B70-B13F-EA0CC8039AE9}" srcOrd="0" destOrd="0" presId="urn:microsoft.com/office/officeart/2005/8/layout/process1"/>
    <dgm:cxn modelId="{ED90E1A2-83B1-489D-B68D-8718985B7652}" type="presOf" srcId="{2F5EE04A-623C-45A7-90B9-9EEEC2712BFC}" destId="{97A5B084-90AA-46B9-BEAF-5BB1FDEA8A66}" srcOrd="1" destOrd="0" presId="urn:microsoft.com/office/officeart/2005/8/layout/process1"/>
    <dgm:cxn modelId="{372940AD-F70C-40BE-95F0-2E68F0F922B5}" srcId="{880AB2FC-CC34-4D19-91B1-13A556628BA0}" destId="{00703CFA-074C-4654-969F-9334771AE2AC}" srcOrd="0" destOrd="0" parTransId="{0D7C7D28-F330-45EF-BA29-829649A8EA74}" sibTransId="{2F5EE04A-623C-45A7-90B9-9EEEC2712BFC}"/>
    <dgm:cxn modelId="{E4E93D0A-1BC6-4619-89C5-EAEF1F7C67B1}" srcId="{880AB2FC-CC34-4D19-91B1-13A556628BA0}" destId="{B43846AB-B58D-49AA-8D23-B422E12CC183}" srcOrd="1" destOrd="0" parTransId="{AB4AFD32-67AA-46A0-96F0-4CD412CDFF95}" sibTransId="{FB160767-41F5-47F9-A994-5C7FB84B99CA}"/>
    <dgm:cxn modelId="{3369DA98-43AA-4959-B687-A64A32CFA4F5}" type="presOf" srcId="{B43846AB-B58D-49AA-8D23-B422E12CC183}" destId="{E8EBCDC6-A60A-47A9-992A-157166FC6A9C}" srcOrd="0" destOrd="0" presId="urn:microsoft.com/office/officeart/2005/8/layout/process1"/>
    <dgm:cxn modelId="{670CC229-6AB4-442B-95A6-C555F473958C}" type="presOf" srcId="{00703CFA-074C-4654-969F-9334771AE2AC}" destId="{0CD06A1A-5464-4F03-90B9-8D8F2E3F69AA}" srcOrd="0" destOrd="0" presId="urn:microsoft.com/office/officeart/2005/8/layout/process1"/>
    <dgm:cxn modelId="{42F45E7A-4D6C-4F25-8C8C-574E5E666107}" type="presOf" srcId="{FB160767-41F5-47F9-A994-5C7FB84B99CA}" destId="{A01AB3F1-76C5-4571-A70C-7C51A009276C}" srcOrd="1" destOrd="0" presId="urn:microsoft.com/office/officeart/2005/8/layout/process1"/>
    <dgm:cxn modelId="{29F8576B-DB71-4E96-AF7E-DF6927547A95}" srcId="{880AB2FC-CC34-4D19-91B1-13A556628BA0}" destId="{91788E54-5A07-4381-A611-412545463816}" srcOrd="2" destOrd="0" parTransId="{1811930A-8720-4384-919D-1B21AA51A03A}" sibTransId="{DE180744-655E-4B8D-90FE-D26CA9077DC6}"/>
    <dgm:cxn modelId="{AD83D896-277E-4FE6-8FC4-3D71BD1AD39D}" type="presParOf" srcId="{3F0D4F84-F602-4550-BC36-274A50883954}" destId="{0CD06A1A-5464-4F03-90B9-8D8F2E3F69AA}" srcOrd="0" destOrd="0" presId="urn:microsoft.com/office/officeart/2005/8/layout/process1"/>
    <dgm:cxn modelId="{4996CB9E-6CAD-4665-92D4-AF552ACD8B39}" type="presParOf" srcId="{3F0D4F84-F602-4550-BC36-274A50883954}" destId="{804F2272-142B-4B70-B13F-EA0CC8039AE9}" srcOrd="1" destOrd="0" presId="urn:microsoft.com/office/officeart/2005/8/layout/process1"/>
    <dgm:cxn modelId="{DAA12C33-E539-44D3-9D25-2D172B269ABD}" type="presParOf" srcId="{804F2272-142B-4B70-B13F-EA0CC8039AE9}" destId="{97A5B084-90AA-46B9-BEAF-5BB1FDEA8A66}" srcOrd="0" destOrd="0" presId="urn:microsoft.com/office/officeart/2005/8/layout/process1"/>
    <dgm:cxn modelId="{DB850114-44CB-44FE-9D7A-3E2D4FD4A6AB}" type="presParOf" srcId="{3F0D4F84-F602-4550-BC36-274A50883954}" destId="{E8EBCDC6-A60A-47A9-992A-157166FC6A9C}" srcOrd="2" destOrd="0" presId="urn:microsoft.com/office/officeart/2005/8/layout/process1"/>
    <dgm:cxn modelId="{A04F377F-78A2-4D37-9096-AC9E75C7F9B3}" type="presParOf" srcId="{3F0D4F84-F602-4550-BC36-274A50883954}" destId="{2EBBB8D7-C38F-4ADB-B39B-E8088BFBD826}" srcOrd="3" destOrd="0" presId="urn:microsoft.com/office/officeart/2005/8/layout/process1"/>
    <dgm:cxn modelId="{B48D2AE5-21F4-4C90-BDDB-E636F971077D}" type="presParOf" srcId="{2EBBB8D7-C38F-4ADB-B39B-E8088BFBD826}" destId="{A01AB3F1-76C5-4571-A70C-7C51A009276C}" srcOrd="0" destOrd="0" presId="urn:microsoft.com/office/officeart/2005/8/layout/process1"/>
    <dgm:cxn modelId="{088E4C1F-E7A0-4A69-BC5A-F4ED6F8FDFB8}" type="presParOf" srcId="{3F0D4F84-F602-4550-BC36-274A50883954}" destId="{76A7327E-1008-41A3-9BED-F44C34357C4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D06A1A-5464-4F03-90B9-8D8F2E3F69AA}">
      <dsp:nvSpPr>
        <dsp:cNvPr id="0" name=""/>
        <dsp:cNvSpPr/>
      </dsp:nvSpPr>
      <dsp:spPr>
        <a:xfrm>
          <a:off x="5357" y="509692"/>
          <a:ext cx="1601390" cy="960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安装</a:t>
          </a:r>
          <a:r>
            <a:rPr lang="en-US" altLang="zh-CN" sz="2500" kern="1200" dirty="0" smtClean="0">
              <a:latin typeface="Times New Roman" panose="02020603050405020304" pitchFamily="18" charset="0"/>
              <a:ea typeface="楷体_GB2312" pitchFamily="49" charset="-122"/>
            </a:rPr>
            <a:t>Anaconda</a:t>
          </a:r>
          <a:endParaRPr lang="zh-CN" altLang="en-US" sz="2500" kern="1200" dirty="0"/>
        </a:p>
      </dsp:txBody>
      <dsp:txXfrm>
        <a:off x="33499" y="537834"/>
        <a:ext cx="1545106" cy="904550"/>
      </dsp:txXfrm>
    </dsp:sp>
    <dsp:sp modelId="{804F2272-142B-4B70-B13F-EA0CC8039AE9}">
      <dsp:nvSpPr>
        <dsp:cNvPr id="0" name=""/>
        <dsp:cNvSpPr/>
      </dsp:nvSpPr>
      <dsp:spPr>
        <a:xfrm>
          <a:off x="1766887" y="791537"/>
          <a:ext cx="339494" cy="3971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1766887" y="870966"/>
        <a:ext cx="237646" cy="238286"/>
      </dsp:txXfrm>
    </dsp:sp>
    <dsp:sp modelId="{E8EBCDC6-A60A-47A9-992A-157166FC6A9C}">
      <dsp:nvSpPr>
        <dsp:cNvPr id="0" name=""/>
        <dsp:cNvSpPr/>
      </dsp:nvSpPr>
      <dsp:spPr>
        <a:xfrm>
          <a:off x="2247304" y="509692"/>
          <a:ext cx="1601390" cy="960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安装</a:t>
          </a:r>
          <a:r>
            <a:rPr lang="en-US" altLang="zh-CN" sz="2500" kern="1200" dirty="0" err="1" smtClean="0">
              <a:latin typeface="Times New Roman" panose="02020603050405020304" pitchFamily="18" charset="0"/>
              <a:ea typeface="楷体_GB2312" pitchFamily="49" charset="-122"/>
            </a:rPr>
            <a:t>pycharm</a:t>
          </a:r>
          <a:endParaRPr lang="zh-CN" altLang="en-US" sz="2500" kern="1200" dirty="0"/>
        </a:p>
      </dsp:txBody>
      <dsp:txXfrm>
        <a:off x="2275446" y="537834"/>
        <a:ext cx="1545106" cy="904550"/>
      </dsp:txXfrm>
    </dsp:sp>
    <dsp:sp modelId="{2EBBB8D7-C38F-4ADB-B39B-E8088BFBD826}">
      <dsp:nvSpPr>
        <dsp:cNvPr id="0" name=""/>
        <dsp:cNvSpPr/>
      </dsp:nvSpPr>
      <dsp:spPr>
        <a:xfrm>
          <a:off x="4008834" y="791537"/>
          <a:ext cx="339494" cy="3971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4008834" y="870966"/>
        <a:ext cx="237646" cy="238286"/>
      </dsp:txXfrm>
    </dsp:sp>
    <dsp:sp modelId="{76A7327E-1008-41A3-9BED-F44C34357C40}">
      <dsp:nvSpPr>
        <dsp:cNvPr id="0" name=""/>
        <dsp:cNvSpPr/>
      </dsp:nvSpPr>
      <dsp:spPr>
        <a:xfrm>
          <a:off x="4489251" y="509692"/>
          <a:ext cx="1601390" cy="960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配置</a:t>
          </a:r>
          <a:r>
            <a:rPr lang="en-US" altLang="zh-CN" sz="2500" kern="1200" dirty="0" err="1" smtClean="0"/>
            <a:t>pycharm</a:t>
          </a:r>
          <a:endParaRPr lang="zh-CN" altLang="en-US" sz="2500" kern="1200" dirty="0"/>
        </a:p>
      </dsp:txBody>
      <dsp:txXfrm>
        <a:off x="4517393" y="537834"/>
        <a:ext cx="1545106" cy="904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tmp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xmlns="" id="{06AE08E6-9570-46D7-9C14-6165B192C4D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05" tIns="47602" rIns="95205" bIns="47602" numCol="1" anchor="t" anchorCtr="0" compatLnSpc="1">
            <a:prstTxWarp prst="textNoShape">
              <a:avLst/>
            </a:prstTxWarp>
          </a:bodyPr>
          <a:lstStyle>
            <a:lvl1pPr algn="l" defTabSz="952500" eaLnBrk="1" hangingPunct="1">
              <a:defRPr sz="1200" b="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xmlns="" id="{D179E17E-ED28-445F-9F85-F685C493681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05" tIns="47602" rIns="95205" bIns="4760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sz="1200" b="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xmlns="" id="{C0B23F53-2A76-4E19-92AA-C54C68A726FF}"/>
              </a:ext>
            </a:extLst>
          </p:cNvPr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930275" y="685800"/>
            <a:ext cx="4995863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xmlns="" id="{48C56043-F04B-4D93-B29C-7537AC253219}"/>
              </a:ext>
            </a:extLst>
          </p:cNvPr>
          <p:cNvSpPr>
            <a:spLocks noGrp="1" noRot="1" noChangeArrowheads="1"/>
          </p:cNvSpPr>
          <p:nvPr>
            <p:ph type="body" sz="quarter" idx="3"/>
          </p:nvPr>
        </p:nvSpPr>
        <p:spPr bwMode="auto">
          <a:xfrm>
            <a:off x="685800" y="4341813"/>
            <a:ext cx="5486400" cy="411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05" tIns="47602" rIns="95205" bIns="4760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xmlns="" id="{92B47CE5-507A-4294-94E0-9E68EADFC36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05" tIns="47602" rIns="95205" bIns="47602" numCol="1" anchor="b" anchorCtr="0" compatLnSpc="1">
            <a:prstTxWarp prst="textNoShape">
              <a:avLst/>
            </a:prstTxWarp>
          </a:bodyPr>
          <a:lstStyle>
            <a:lvl1pPr algn="l" defTabSz="952500" eaLnBrk="1" hangingPunct="1">
              <a:defRPr sz="1200" b="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xmlns="" id="{03EEBB63-B421-41B9-BF37-9B723F32B5F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05" tIns="47602" rIns="95205" bIns="4760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sz="1200"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FB881AEA-CF2B-465F-AA6C-68D0FA2D71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9485533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690312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针对综合大作业的前</a:t>
            </a:r>
            <a:r>
              <a:rPr lang="en-US" altLang="zh-CN" dirty="0" smtClean="0"/>
              <a:t>5</a:t>
            </a:r>
            <a:r>
              <a:rPr lang="zh-CN" altLang="en-US" dirty="0" smtClean="0"/>
              <a:t>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23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432908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学号、姓名、选择题目、平台、命名、排名、总队伍数目、归一化排名、排名成绩、文档成绩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340141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38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8472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685800"/>
            <a:ext cx="4573587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881AEA-CF2B-465F-AA6C-68D0FA2D711F}" type="slidenum">
              <a:rPr lang="zh-CN" altLang="en-US" smtClean="0"/>
              <a:pPr>
                <a:defRPr/>
              </a:pPr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917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5308DAB6-4808-4899-AB31-975F823EBD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5052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78BBBC2B-3B2C-4AAC-9072-A41761187F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6088" y="1700213"/>
            <a:ext cx="7427912" cy="2533650"/>
          </a:xfrm>
          <a:prstGeom prst="rect">
            <a:avLst/>
          </a:prstGeom>
          <a:solidFill>
            <a:srgbClr val="00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xmlns="" id="{D322F13C-9689-4EB9-BD71-3D0474640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3579813"/>
            <a:ext cx="576262" cy="64135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xmlns="" id="{460CE948-4A71-41F2-9EE8-D07C0975D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6088" y="1676400"/>
            <a:ext cx="574675" cy="642938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xmlns="" id="{9AC5FA13-99AF-478D-952D-9107869A9A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1238" y="1052513"/>
            <a:ext cx="585787" cy="6350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xmlns="" id="{BDF3A100-BB27-46DC-98C5-DCE9AAC6B5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413" y="3579813"/>
            <a:ext cx="584200" cy="641350"/>
          </a:xfrm>
          <a:prstGeom prst="rect">
            <a:avLst/>
          </a:prstGeom>
          <a:solidFill>
            <a:srgbClr val="00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xmlns="" id="{ACE75F12-3920-4A73-B6C9-D0109DE4D0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1238" y="1676400"/>
            <a:ext cx="585787" cy="642938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xmlns="" id="{0125BB7C-49E0-42F8-81CE-E4175508EF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413" y="2309813"/>
            <a:ext cx="584200" cy="63341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12" name="Rectangle 10">
            <a:extLst>
              <a:ext uri="{FF2B5EF4-FFF2-40B4-BE49-F238E27FC236}">
                <a16:creationId xmlns:a16="http://schemas.microsoft.com/office/drawing/2014/main" xmlns="" id="{CB9FD992-6B41-4BB3-A49C-EC5935374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09813"/>
            <a:ext cx="582613" cy="633412"/>
          </a:xfrm>
          <a:prstGeom prst="rect">
            <a:avLst/>
          </a:prstGeom>
          <a:solidFill>
            <a:srgbClr val="00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13" name="Rectangle 11">
            <a:extLst>
              <a:ext uri="{FF2B5EF4-FFF2-40B4-BE49-F238E27FC236}">
                <a16:creationId xmlns:a16="http://schemas.microsoft.com/office/drawing/2014/main" xmlns="" id="{1AFB829E-A0AC-4892-89C9-B93D468375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6088" y="2309813"/>
            <a:ext cx="574675" cy="63341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14" name="Rectangle 12">
            <a:extLst>
              <a:ext uri="{FF2B5EF4-FFF2-40B4-BE49-F238E27FC236}">
                <a16:creationId xmlns:a16="http://schemas.microsoft.com/office/drawing/2014/main" xmlns="" id="{6115C832-3451-4BDD-9EE8-56B9F3F5D5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088" y="2933700"/>
            <a:ext cx="576262" cy="644525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15" name="Rectangle 13">
            <a:extLst>
              <a:ext uri="{FF2B5EF4-FFF2-40B4-BE49-F238E27FC236}">
                <a16:creationId xmlns:a16="http://schemas.microsoft.com/office/drawing/2014/main" xmlns="" id="{14A3FAD1-78AB-438D-8450-E2BB7FCEB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413" y="2933700"/>
            <a:ext cx="584200" cy="644525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>
              <a:ea typeface="楷体_GB2312" pitchFamily="49" charset="-122"/>
            </a:endParaRPr>
          </a:p>
        </p:txBody>
      </p:sp>
      <p:sp>
        <p:nvSpPr>
          <p:cNvPr id="2065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3124200" y="1844675"/>
            <a:ext cx="6019800" cy="2209800"/>
          </a:xfrm>
        </p:spPr>
        <p:txBody>
          <a:bodyPr/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2066" name="Rectangle 18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6" name="Rectangle 14">
            <a:extLst>
              <a:ext uri="{FF2B5EF4-FFF2-40B4-BE49-F238E27FC236}">
                <a16:creationId xmlns:a16="http://schemas.microsoft.com/office/drawing/2014/main" xmlns="" id="{30001171-3702-41A5-BD32-79A444B2400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xmlns="" id="{773846C4-34F7-4C52-8483-38775A6A7C9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" name="Rectangle 16">
            <a:extLst>
              <a:ext uri="{FF2B5EF4-FFF2-40B4-BE49-F238E27FC236}">
                <a16:creationId xmlns:a16="http://schemas.microsoft.com/office/drawing/2014/main" xmlns="" id="{E99C55ED-CDC6-4EB1-8F35-7ABBA1B873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CD67A9-971F-4CCD-B460-26F15C6C135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76163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57CC1325-A067-4C09-9E1D-82B625597B8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F6B30097-A13C-4531-A373-9DE8FCFCB00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D9A448-15CF-4E98-B7FC-C188340B5A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47B8F86F-32A5-4A7B-B172-129D199B29D2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42434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0538" y="163513"/>
            <a:ext cx="2124075" cy="57038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68313" y="163513"/>
            <a:ext cx="6219825" cy="57038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68976E38-872F-4726-B3A2-B5999AE568F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95D515A2-1F91-4E10-B843-34F90175EE6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C555D4-4861-4BBB-82B8-57609FF0B9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BB44E51A-477F-41DB-879D-E177299D9995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19519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5013" y="163513"/>
            <a:ext cx="8229600" cy="5492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68313" y="1125538"/>
            <a:ext cx="4038600" cy="474186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剪贴画占位符 3"/>
          <p:cNvSpPr>
            <a:spLocks noGrp="1"/>
          </p:cNvSpPr>
          <p:nvPr>
            <p:ph type="clipArt" sz="half" idx="2"/>
          </p:nvPr>
        </p:nvSpPr>
        <p:spPr>
          <a:xfrm>
            <a:off x="4659313" y="1125538"/>
            <a:ext cx="4038600" cy="4741862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916E0F1A-EF39-4DF8-8E88-326D2EF9A91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897A880E-3819-480C-BE52-1925F70ED90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1C9567-8DAD-4EFC-80A3-7CF22B3FB3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23F2C3C-B0CD-40BD-96E1-695C62B4174D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00682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5013" y="163513"/>
            <a:ext cx="8229600" cy="5492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68313" y="1125538"/>
            <a:ext cx="4038600" cy="474186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9313" y="1125538"/>
            <a:ext cx="4038600" cy="474186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505E0C73-E4A5-4902-AC23-2BC4810AD8F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42E47073-5B4E-4223-AC56-4ED8EEB78BE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B7146-B31D-4776-A340-396406A490A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85C2985F-EB7D-49B6-9485-2220E5EFF6D6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74016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6030EE6A-538E-4F07-AE34-889B20459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5052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en-US" b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6CD3300F-250D-4DC7-AD7C-2CE8570C2A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6088" y="1700213"/>
            <a:ext cx="7427912" cy="2533650"/>
          </a:xfrm>
          <a:prstGeom prst="rect">
            <a:avLst/>
          </a:prstGeom>
          <a:solidFill>
            <a:srgbClr val="00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xmlns="" id="{0E912B18-D839-4ECC-848E-F2FA4FD04A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3579813"/>
            <a:ext cx="576262" cy="64135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xmlns="" id="{983CD4FE-6172-4850-9120-A04A54772A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6088" y="1676400"/>
            <a:ext cx="574675" cy="642938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xmlns="" id="{52190B89-B866-4FEE-9038-D2327053ED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1238" y="1052513"/>
            <a:ext cx="585787" cy="6350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xmlns="" id="{11AEA4C0-04C6-4F2D-AD77-74426C421C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413" y="3579813"/>
            <a:ext cx="584200" cy="641350"/>
          </a:xfrm>
          <a:prstGeom prst="rect">
            <a:avLst/>
          </a:prstGeom>
          <a:solidFill>
            <a:srgbClr val="00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xmlns="" id="{AA76BB6F-4C97-4EAD-84D4-5DF066075C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1238" y="1676400"/>
            <a:ext cx="585787" cy="642938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/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xmlns="" id="{970CC4BF-F882-4AB9-81C7-F884974EEA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413" y="2309813"/>
            <a:ext cx="584200" cy="63341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/>
          </a:p>
        </p:txBody>
      </p:sp>
      <p:sp>
        <p:nvSpPr>
          <p:cNvPr id="12" name="Rectangle 10">
            <a:extLst>
              <a:ext uri="{FF2B5EF4-FFF2-40B4-BE49-F238E27FC236}">
                <a16:creationId xmlns:a16="http://schemas.microsoft.com/office/drawing/2014/main" xmlns="" id="{483E4172-3064-4570-BE37-A44F9F991B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09813"/>
            <a:ext cx="582613" cy="633412"/>
          </a:xfrm>
          <a:prstGeom prst="rect">
            <a:avLst/>
          </a:prstGeom>
          <a:solidFill>
            <a:srgbClr val="00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/>
          </a:p>
        </p:txBody>
      </p:sp>
      <p:sp>
        <p:nvSpPr>
          <p:cNvPr id="13" name="Rectangle 11">
            <a:extLst>
              <a:ext uri="{FF2B5EF4-FFF2-40B4-BE49-F238E27FC236}">
                <a16:creationId xmlns:a16="http://schemas.microsoft.com/office/drawing/2014/main" xmlns="" id="{38A1CA0C-3E9A-4F2C-AFC7-80851C6F0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6088" y="2309813"/>
            <a:ext cx="574675" cy="63341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/>
          </a:p>
        </p:txBody>
      </p:sp>
      <p:sp>
        <p:nvSpPr>
          <p:cNvPr id="14" name="Rectangle 12">
            <a:extLst>
              <a:ext uri="{FF2B5EF4-FFF2-40B4-BE49-F238E27FC236}">
                <a16:creationId xmlns:a16="http://schemas.microsoft.com/office/drawing/2014/main" xmlns="" id="{12FBD4B4-B41F-4410-B2C1-1908AF5C6B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088" y="2933700"/>
            <a:ext cx="576262" cy="644525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/>
          </a:p>
        </p:txBody>
      </p:sp>
      <p:sp>
        <p:nvSpPr>
          <p:cNvPr id="15" name="Rectangle 13">
            <a:extLst>
              <a:ext uri="{FF2B5EF4-FFF2-40B4-BE49-F238E27FC236}">
                <a16:creationId xmlns:a16="http://schemas.microsoft.com/office/drawing/2014/main" xmlns="" id="{1C1DA6F9-3117-4CD6-9A11-B343C906D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413" y="2933700"/>
            <a:ext cx="584200" cy="644525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b="0"/>
          </a:p>
        </p:txBody>
      </p:sp>
      <p:sp>
        <p:nvSpPr>
          <p:cNvPr id="4113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3124200" y="1844675"/>
            <a:ext cx="6019800" cy="2209800"/>
          </a:xfrm>
        </p:spPr>
        <p:txBody>
          <a:bodyPr/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114" name="Rectangle 18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6" name="Rectangle 14">
            <a:extLst>
              <a:ext uri="{FF2B5EF4-FFF2-40B4-BE49-F238E27FC236}">
                <a16:creationId xmlns:a16="http://schemas.microsoft.com/office/drawing/2014/main" xmlns="" id="{E3D9FF9D-2C5B-413B-B40A-901B42BC488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xmlns="" id="{0F11F9DC-ED09-4D2B-B877-D09784525DF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" name="Rectangle 16">
            <a:extLst>
              <a:ext uri="{FF2B5EF4-FFF2-40B4-BE49-F238E27FC236}">
                <a16:creationId xmlns:a16="http://schemas.microsoft.com/office/drawing/2014/main" xmlns="" id="{F601B8B6-6C29-4848-8EAB-E7F8A6429A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9D6B98-1274-4809-814F-15E58DFA2BF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94826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E764D39E-98D8-46E6-8892-3304AD4B07C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017DBE6D-2FF8-49E0-8FB1-A2454AB1512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1B9037-D6FB-4CC5-B3C5-190D5989E78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CDE2F672-99D8-4A6A-8D60-5BD4CFB5FF5F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149690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050531C2-CC02-4308-B217-25EB9352D89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054A1AD5-5381-4204-AAE2-C699EAE0BA5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6A0048-A123-499D-B17C-C8E2B61F8C6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AE0211DE-E13F-4011-8255-342A107875ED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46494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8313" y="1125538"/>
            <a:ext cx="4038600" cy="47418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9313" y="1125538"/>
            <a:ext cx="4038600" cy="47418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9E743D39-9CA5-44EF-A261-B977478C841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34A9BAF6-A752-43A4-94C7-482AADE30B6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AD87ED-43B7-4C4F-9D36-002FABC96A7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266B3161-5011-4851-9E01-22521890BA7F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023241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xmlns="" id="{DAA6C973-DFBF-4115-B045-4C48F9139F8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5B482931-110B-4B90-8888-2108F6FCDA5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601946-E0BF-4DD3-A1B2-6C29D1021CC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xmlns="" id="{8D468B85-5E9D-47FE-8A00-297FF24B5C38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143088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B943E3C7-84E9-425D-A7ED-0B4750F1C8B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4DF9989-967F-4D7B-9353-7DEF8E961E1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21E533-08A5-4DDF-9555-6A3B181A7B8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xmlns="" id="{636F2911-255C-43BD-A970-D0BF2B80A7E4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12654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B8B6D22E-2526-40D3-B21B-48CB2EC350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DBCDCB3A-0F39-459C-BA57-1F931CB1115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3E2B21-7509-4E37-A4D1-B3912802907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825D26F3-DAC4-4ADF-ABE0-0DE5F47251F7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757206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DD035166-8026-41D5-B1D6-7C6DD0DB6D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41192404-393C-441B-A1D4-32FB6A63C7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B07A11-F0AB-44FC-8CD4-B38D0F7EEFE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xmlns="" id="{38985D73-0300-40C7-854D-9D3F29555ED4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54074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417E079E-5375-402A-AC0F-47E1F370C4B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4669E954-16FE-4332-99CB-2D57041965D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8788F9-73F3-4172-8D83-A5570D70A06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5C6B8E84-B68B-4F8E-8D0A-19658EDA6291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46187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A5C0E647-C4E6-417C-A7CB-EF738376612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B1BB1A57-68F7-42D8-840F-B2AEADDA558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EA1ADA-FBC3-4B42-950D-3DAA14E370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B4E4FF5-2987-448E-9A73-8C2A4C05988E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234822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FC6BCCC1-C7CE-4CFF-B075-BFFE0B2F15E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7B0168AE-6396-4E1F-B3CE-DEE86F5D1D8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D36FCB-3741-40C0-AF04-2BEDA034FA7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49A4AA4F-4D7E-4205-91BC-398C1B09F8A8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22444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0538" y="163513"/>
            <a:ext cx="2124075" cy="57038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68313" y="163513"/>
            <a:ext cx="6219825" cy="57038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2FA77A49-ACAE-4C29-BA2C-F4C13A5F09B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09DACF3F-EF45-4E75-B168-4783FAADB03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DCDBF5-4A53-401B-B01F-A43580F508F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617292E4-5515-4D29-9964-E263C61A2C5C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1132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04570C68-5956-4070-81A7-CDDDE78C317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5592D360-CFCE-4C2F-A919-2A8E9028843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4CA357-FA45-43BD-A853-AED2452147A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880DA17D-C291-4BC0-A3A0-2CE4E149CE58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8087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8313" y="1125538"/>
            <a:ext cx="4038600" cy="47418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9313" y="1125538"/>
            <a:ext cx="4038600" cy="47418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97C3D8E1-09A5-42DD-83CE-9A070ED416C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63C31EB4-99C0-4005-B804-0E864D47DEB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F060B5-829E-4A4D-9649-2B9FB85F2F3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01CCF29-66E0-4665-9E31-75FACD2EDD76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62941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xmlns="" id="{A18D5BD4-8A23-457D-8ABE-7B2243137C1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57DFD108-2DD8-4464-9563-F70A67FFBB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F5F731-7A5C-4E4E-95D2-5856DF4F1FF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xmlns="" id="{D883C6CD-D5BF-4EBE-9215-C63760DEE7FF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36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8B89729D-7513-4836-97D7-3A2EB23F9D7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BFDAAA7F-0264-43F3-AF64-616762DA46C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6F2C19-4A19-4493-B6FC-32C9970B82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xmlns="" id="{B6CD964D-7459-46E6-BD3F-E4DEF991510A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3617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DCF823BA-0DDD-4B16-91DB-D9D861ED1BA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ED757802-60AF-4028-81FB-68EB9825C18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BE08E3-8EED-4AA0-B745-0262DACAFBB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xmlns="" id="{DE6A209B-9551-4BB6-B34B-2CEE08328901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0450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F124CED5-CDA6-4B1A-A4B6-715D003CA4A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E411A547-E240-4E55-BCB5-44A73A72467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040A1B-2C6C-486F-B0C7-7C622E4F30E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C877EBA-243E-47D8-852B-7008A97595C6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13819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D32153D9-26CB-4B59-9ADB-28176F203F7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D7E73655-F059-41FB-9315-F2678B06723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25D0B8-6BD1-4F28-B2AC-378EFCB354D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74FB103-4447-4B75-841D-64B5BE05BCE8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70169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xmlns="" id="{0B82DEAA-4ED5-4A93-98E6-426678F504D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 b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xmlns="" id="{33AC6477-503C-4824-A7D3-CD9FC8D23F6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 Black" panose="020B0A04020102020204" pitchFamily="34" charset="0"/>
                <a:ea typeface="楷体_GB2312" pitchFamily="49" charset="-122"/>
              </a:defRPr>
            </a:lvl1pPr>
          </a:lstStyle>
          <a:p>
            <a:pPr>
              <a:defRPr/>
            </a:pPr>
            <a:fld id="{97112096-F565-43A6-853D-154AE736E9E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xmlns="" id="{B11F2CCB-4A15-4821-BDF9-D33AB7DB10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35013" y="163513"/>
            <a:ext cx="822960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xmlns="" id="{A891E479-3BBF-46AE-8A2F-1055910408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125538"/>
            <a:ext cx="8229600" cy="4741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xmlns="" id="{6D907DCC-1174-499C-AAAA-64925CBCD249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grpSp>
        <p:nvGrpSpPr>
          <p:cNvPr id="1031" name="Group 7">
            <a:extLst>
              <a:ext uri="{FF2B5EF4-FFF2-40B4-BE49-F238E27FC236}">
                <a16:creationId xmlns:a16="http://schemas.microsoft.com/office/drawing/2014/main" xmlns="" id="{23AC0EBC-9776-46F3-9977-F3F451709252}"/>
              </a:ext>
            </a:extLst>
          </p:cNvPr>
          <p:cNvGrpSpPr>
            <a:grpSpLocks/>
          </p:cNvGrpSpPr>
          <p:nvPr/>
        </p:nvGrpSpPr>
        <p:grpSpPr bwMode="auto">
          <a:xfrm>
            <a:off x="304800" y="838200"/>
            <a:ext cx="8534400" cy="152400"/>
            <a:chOff x="0" y="0"/>
            <a:chExt cx="5232" cy="124"/>
          </a:xfrm>
        </p:grpSpPr>
        <p:sp>
          <p:nvSpPr>
            <p:cNvPr id="1032" name="Rectangle 8">
              <a:extLst>
                <a:ext uri="{FF2B5EF4-FFF2-40B4-BE49-F238E27FC236}">
                  <a16:creationId xmlns:a16="http://schemas.microsoft.com/office/drawing/2014/main" xmlns="" id="{033BAF4B-88BD-4281-A8C0-AE169F477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232" cy="61"/>
            </a:xfrm>
            <a:prstGeom prst="rect">
              <a:avLst/>
            </a:prstGeom>
            <a:gradFill rotWithShape="0">
              <a:gsLst>
                <a:gs pos="0">
                  <a:srgbClr val="0E9BBA"/>
                </a:gs>
                <a:gs pos="50000">
                  <a:srgbClr val="12C2E9"/>
                </a:gs>
                <a:gs pos="100000">
                  <a:srgbClr val="0E9BBA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/>
            </a:p>
          </p:txBody>
        </p:sp>
        <p:sp>
          <p:nvSpPr>
            <p:cNvPr id="1033" name="Rectangle 9">
              <a:extLst>
                <a:ext uri="{FF2B5EF4-FFF2-40B4-BE49-F238E27FC236}">
                  <a16:creationId xmlns:a16="http://schemas.microsoft.com/office/drawing/2014/main" xmlns="" id="{CE81518C-0C51-4E48-8F9C-502F1E5A65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93"/>
              <a:ext cx="5232" cy="31"/>
            </a:xfrm>
            <a:prstGeom prst="rect">
              <a:avLst/>
            </a:prstGeom>
            <a:gradFill rotWithShape="0">
              <a:gsLst>
                <a:gs pos="0">
                  <a:srgbClr val="B200B2"/>
                </a:gs>
                <a:gs pos="50000">
                  <a:srgbClr val="FF00FF"/>
                </a:gs>
                <a:gs pos="100000">
                  <a:srgbClr val="B200B2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23" r:id="rId1"/>
    <p:sldLayoutId id="2147484001" r:id="rId2"/>
    <p:sldLayoutId id="2147484002" r:id="rId3"/>
    <p:sldLayoutId id="2147484003" r:id="rId4"/>
    <p:sldLayoutId id="2147484004" r:id="rId5"/>
    <p:sldLayoutId id="2147484005" r:id="rId6"/>
    <p:sldLayoutId id="2147484006" r:id="rId7"/>
    <p:sldLayoutId id="2147484007" r:id="rId8"/>
    <p:sldLayoutId id="2147484008" r:id="rId9"/>
    <p:sldLayoutId id="2147484009" r:id="rId10"/>
    <p:sldLayoutId id="2147484010" r:id="rId11"/>
    <p:sldLayoutId id="2147484011" r:id="rId12"/>
    <p:sldLayoutId id="2147484012" r:id="rId1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xmlns="" id="{F928DC9F-14D1-458B-9380-1481F4E36AD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 b="0"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xmlns="" id="{97433A16-381A-4ADF-9173-1692F461D382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 Black" panose="020B0A04020102020204" pitchFamily="34" charset="0"/>
              </a:defRPr>
            </a:lvl1pPr>
          </a:lstStyle>
          <a:p>
            <a:pPr>
              <a:defRPr/>
            </a:pPr>
            <a:fld id="{DEC8CFA8-95EB-4EA9-8567-01E3A85FF97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xmlns="" id="{F099501D-FD16-432B-9561-2938AF4A8C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35013" y="163513"/>
            <a:ext cx="822960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xmlns="" id="{F03668AC-F5D7-4E2B-934B-3772B27672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125538"/>
            <a:ext cx="8229600" cy="4741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xmlns="" id="{34FF07BC-6DE4-4A1A-B50F-0046CB269A1E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grpSp>
        <p:nvGrpSpPr>
          <p:cNvPr id="2055" name="Group 7">
            <a:extLst>
              <a:ext uri="{FF2B5EF4-FFF2-40B4-BE49-F238E27FC236}">
                <a16:creationId xmlns:a16="http://schemas.microsoft.com/office/drawing/2014/main" xmlns="" id="{AF3DA3C5-1291-4AFC-93D5-FF83CE274C8C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04800" y="838200"/>
            <a:ext cx="8534400" cy="152400"/>
            <a:chOff x="0" y="0"/>
            <a:chExt cx="5232" cy="124"/>
          </a:xfrm>
        </p:grpSpPr>
        <p:sp>
          <p:nvSpPr>
            <p:cNvPr id="2056" name="Rectangle 8">
              <a:extLst>
                <a:ext uri="{FF2B5EF4-FFF2-40B4-BE49-F238E27FC236}">
                  <a16:creationId xmlns:a16="http://schemas.microsoft.com/office/drawing/2014/main" xmlns="" id="{658ED2FD-AC48-4564-A3FB-D980C8B0E6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232" cy="61"/>
            </a:xfrm>
            <a:prstGeom prst="rect">
              <a:avLst/>
            </a:prstGeom>
            <a:gradFill rotWithShape="0">
              <a:gsLst>
                <a:gs pos="0">
                  <a:srgbClr val="0E9BBA"/>
                </a:gs>
                <a:gs pos="50000">
                  <a:srgbClr val="12C2E9"/>
                </a:gs>
                <a:gs pos="100000">
                  <a:srgbClr val="0E9BBA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/>
            </a:p>
          </p:txBody>
        </p:sp>
        <p:sp>
          <p:nvSpPr>
            <p:cNvPr id="2057" name="Rectangle 9">
              <a:extLst>
                <a:ext uri="{FF2B5EF4-FFF2-40B4-BE49-F238E27FC236}">
                  <a16:creationId xmlns:a16="http://schemas.microsoft.com/office/drawing/2014/main" xmlns="" id="{74687082-20DE-4245-8650-359C9A3794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93"/>
              <a:ext cx="5232" cy="31"/>
            </a:xfrm>
            <a:prstGeom prst="rect">
              <a:avLst/>
            </a:prstGeom>
            <a:gradFill rotWithShape="0">
              <a:gsLst>
                <a:gs pos="0">
                  <a:srgbClr val="B200B2"/>
                </a:gs>
                <a:gs pos="50000">
                  <a:srgbClr val="FF00FF"/>
                </a:gs>
                <a:gs pos="100000">
                  <a:srgbClr val="B200B2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itchFamily="18" charset="0"/>
                  <a:ea typeface="宋体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24" r:id="rId1"/>
    <p:sldLayoutId id="2147484013" r:id="rId2"/>
    <p:sldLayoutId id="2147484014" r:id="rId3"/>
    <p:sldLayoutId id="2147484015" r:id="rId4"/>
    <p:sldLayoutId id="2147484016" r:id="rId5"/>
    <p:sldLayoutId id="2147484017" r:id="rId6"/>
    <p:sldLayoutId id="2147484018" r:id="rId7"/>
    <p:sldLayoutId id="2147484019" r:id="rId8"/>
    <p:sldLayoutId id="2147484020" r:id="rId9"/>
    <p:sldLayoutId id="2147484021" r:id="rId10"/>
    <p:sldLayoutId id="2147484022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zoom.com.c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zoom.com.cn/download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coder.net/shixuns/relpnffc/challenges" TargetMode="External"/><Relationship Id="rId2" Type="http://schemas.openxmlformats.org/officeDocument/2006/relationships/hyperlink" Target="https://www.educoder.net/shixuns/3b68gcuy/challenges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educoder.net/shixuns/fej8xwbm/challenges" TargetMode="External"/><Relationship Id="rId5" Type="http://schemas.openxmlformats.org/officeDocument/2006/relationships/hyperlink" Target="https://www.educoder.net/shixuns/8ozahglc/challenges" TargetMode="External"/><Relationship Id="rId4" Type="http://schemas.openxmlformats.org/officeDocument/2006/relationships/hyperlink" Target="https://www.educoder.net/shixuns/iotbujv8/challenges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image" Target="../media/image7.tmp"/><Relationship Id="rId2" Type="http://schemas.openxmlformats.org/officeDocument/2006/relationships/tags" Target="../tags/tag2.xml"/><Relationship Id="rId16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6">
            <a:extLst>
              <a:ext uri="{FF2B5EF4-FFF2-40B4-BE49-F238E27FC236}">
                <a16:creationId xmlns:a16="http://schemas.microsoft.com/office/drawing/2014/main" xmlns="" id="{FCB1D9DF-200F-4B43-B445-BF94C454FC2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3A805FB-1C1B-4B91-94CD-F7983D0C70B0}" type="slidenum">
              <a:rPr lang="zh-CN" altLang="en-US" sz="1200" smtClean="0">
                <a:latin typeface="Arial Black" panose="020B0A04020102020204" pitchFamily="34" charset="0"/>
                <a:ea typeface="宋体" panose="02010600030101010101" pitchFamily="2" charset="-122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</a:t>
            </a:fld>
            <a:endParaRPr lang="en-US" altLang="zh-CN" sz="1200">
              <a:latin typeface="Arial Black" panose="020B0A04020102020204" pitchFamily="34" charset="0"/>
              <a:ea typeface="宋体" panose="02010600030101010101" pitchFamily="2" charset="-122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xmlns="" id="{C4D4FB24-F499-4A97-9047-F58751AE64A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16013" y="1916113"/>
            <a:ext cx="7451725" cy="1728787"/>
          </a:xfrm>
        </p:spPr>
        <p:txBody>
          <a:bodyPr/>
          <a:lstStyle/>
          <a:p>
            <a:pPr algn="ctr" eaLnBrk="1" hangingPunct="1"/>
            <a:r>
              <a:rPr lang="zh-CN" altLang="en-US" sz="3600" dirty="0" smtClean="0">
                <a:solidFill>
                  <a:srgbClr val="000000"/>
                </a:solidFill>
                <a:ea typeface="黑体" panose="02010609060101010101" pitchFamily="49" charset="-122"/>
              </a:rPr>
              <a:t>数据挖掘</a:t>
            </a:r>
            <a:r>
              <a:rPr lang="zh-CN" altLang="en-US" sz="4000" dirty="0">
                <a:solidFill>
                  <a:srgbClr val="000000"/>
                </a:solidFill>
                <a:ea typeface="黑体" panose="02010609060101010101" pitchFamily="49" charset="-122"/>
              </a:rPr>
              <a:t/>
            </a:r>
            <a:br>
              <a:rPr lang="zh-CN" altLang="en-US" sz="4000" dirty="0">
                <a:solidFill>
                  <a:srgbClr val="000000"/>
                </a:solidFill>
                <a:ea typeface="黑体" panose="02010609060101010101" pitchFamily="49" charset="-122"/>
              </a:rPr>
            </a:b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Data Mining </a:t>
            </a:r>
            <a:endParaRPr lang="en-US" altLang="zh-CN" sz="2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xmlns="" id="{70F3FAE6-8E18-406B-B80B-D77D198DCAE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187450" y="4221163"/>
            <a:ext cx="7010400" cy="2514600"/>
          </a:xfrm>
        </p:spPr>
        <p:txBody>
          <a:bodyPr/>
          <a:lstStyle/>
          <a:p>
            <a:pPr algn="ctr" eaLnBrk="1" hangingPunct="1">
              <a:lnSpc>
                <a:spcPct val="90000"/>
              </a:lnSpc>
            </a:pPr>
            <a:endParaRPr lang="zh-CN" altLang="en-US" sz="2800" dirty="0">
              <a:latin typeface="Times New Roman" panose="02020603050405020304" pitchFamily="18" charset="0"/>
            </a:endParaRPr>
          </a:p>
          <a:p>
            <a:pPr algn="ctr" eaLnBrk="1" hangingPunct="1">
              <a:lnSpc>
                <a:spcPct val="90000"/>
              </a:lnSpc>
            </a:pPr>
            <a:r>
              <a:rPr lang="zh-CN" altLang="en-US" sz="2800" dirty="0">
                <a:latin typeface="Times New Roman" panose="02020603050405020304" pitchFamily="18" charset="0"/>
              </a:rPr>
              <a:t>主讲人</a:t>
            </a:r>
            <a:r>
              <a:rPr lang="zh-CN" altLang="en-US" sz="2800" dirty="0" smtClean="0">
                <a:latin typeface="Times New Roman" panose="02020603050405020304" pitchFamily="18" charset="0"/>
              </a:rPr>
              <a:t>：丁兆云、周鋆</a:t>
            </a:r>
            <a:endParaRPr lang="en-US" altLang="zh-CN" sz="2800" dirty="0">
              <a:latin typeface="Times New Roman" panose="02020603050405020304" pitchFamily="18" charset="0"/>
            </a:endParaRPr>
          </a:p>
          <a:p>
            <a:pPr algn="ctr" eaLnBrk="1" hangingPunct="1">
              <a:lnSpc>
                <a:spcPct val="90000"/>
              </a:lnSpc>
            </a:pPr>
            <a:endParaRPr lang="en-US" altLang="zh-CN" sz="2800" dirty="0">
              <a:latin typeface="Times New Roman" panose="02020603050405020304" pitchFamily="18" charset="0"/>
            </a:endParaRPr>
          </a:p>
          <a:p>
            <a:pPr algn="ctr" eaLnBrk="1" hangingPunct="1">
              <a:lnSpc>
                <a:spcPct val="90000"/>
              </a:lnSpc>
            </a:pPr>
            <a:r>
              <a:rPr lang="en-US" altLang="zh-CN" sz="2400" dirty="0" smtClean="0">
                <a:latin typeface="Times New Roman" panose="02020603050405020304" pitchFamily="18" charset="0"/>
              </a:rPr>
              <a:t>dingzhaoyun1983@163.com</a:t>
            </a:r>
            <a:endParaRPr lang="en-US" altLang="zh-CN" sz="2400" dirty="0">
              <a:latin typeface="Times New Roman" panose="02020603050405020304" pitchFamily="18" charset="0"/>
            </a:endParaRPr>
          </a:p>
          <a:p>
            <a:pPr algn="ctr" eaLnBrk="1" hangingPunct="1">
              <a:lnSpc>
                <a:spcPct val="90000"/>
              </a:lnSpc>
            </a:pPr>
            <a:r>
              <a:rPr lang="en-AU" altLang="zh-CN" sz="2400" dirty="0" smtClean="0">
                <a:latin typeface="Times New Roman" panose="02020603050405020304" pitchFamily="18" charset="0"/>
              </a:rPr>
              <a:t>17607310865</a:t>
            </a:r>
          </a:p>
          <a:p>
            <a:pPr algn="ctr" eaLnBrk="1" hangingPunct="1">
              <a:lnSpc>
                <a:spcPct val="90000"/>
              </a:lnSpc>
            </a:pPr>
            <a:r>
              <a:rPr lang="en-AU" altLang="zh-CN" sz="2400" dirty="0">
                <a:latin typeface="Times New Roman" panose="02020603050405020304" pitchFamily="18" charset="0"/>
              </a:rPr>
              <a:t>https://github.com/zyding1983/datamining</a:t>
            </a:r>
          </a:p>
          <a:p>
            <a:pPr algn="ctr" eaLnBrk="1" hangingPunct="1">
              <a:lnSpc>
                <a:spcPct val="90000"/>
              </a:lnSpc>
            </a:pPr>
            <a:endParaRPr lang="zh-CN" altLang="en-US" sz="2800" dirty="0">
              <a:latin typeface="Times New Roman" panose="02020603050405020304" pitchFamily="18" charset="0"/>
            </a:endParaRPr>
          </a:p>
        </p:txBody>
      </p:sp>
      <p:sp>
        <p:nvSpPr>
          <p:cNvPr id="6149" name="Rectangle 4">
            <a:extLst>
              <a:ext uri="{FF2B5EF4-FFF2-40B4-BE49-F238E27FC236}">
                <a16:creationId xmlns:a16="http://schemas.microsoft.com/office/drawing/2014/main" xmlns="" id="{DC95CC1D-899B-418E-930E-F8D48C74023C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2736850" y="2925763"/>
            <a:ext cx="4462463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endParaRPr lang="zh-CN" altLang="en-US" sz="1300" b="0">
              <a:solidFill>
                <a:srgbClr val="3333CC"/>
              </a:solidFill>
              <a:ea typeface="华文新魏" panose="02010800040101010101" pitchFamily="2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300" b="0">
                <a:solidFill>
                  <a:srgbClr val="3333CC"/>
                </a:solidFill>
                <a:ea typeface="华文新魏" panose="02010800040101010101" pitchFamily="2" charset="-122"/>
              </a:rPr>
              <a:t>          </a:t>
            </a:r>
            <a:endParaRPr lang="zh-CN" altLang="en-US" sz="1300" b="0">
              <a:solidFill>
                <a:srgbClr val="FF0000"/>
              </a:solidFill>
              <a:ea typeface="华文新魏" panose="02010800040101010101" pitchFamily="2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300" b="0">
                <a:solidFill>
                  <a:srgbClr val="3333CC"/>
                </a:solidFill>
                <a:latin typeface="楷体_GB2312" pitchFamily="49" charset="-122"/>
              </a:rPr>
              <a:t>    </a:t>
            </a:r>
            <a:r>
              <a:rPr lang="zh-CN" altLang="en-US" sz="2400" b="0">
                <a:solidFill>
                  <a:srgbClr val="3333CC"/>
                </a:solidFill>
                <a:latin typeface="楷体_GB2312" pitchFamily="49" charset="-122"/>
              </a:rPr>
              <a:t>第一课   数据挖掘绪论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300" b="0">
                <a:solidFill>
                  <a:srgbClr val="3333CC"/>
                </a:solidFill>
                <a:ea typeface="华文新魏" panose="02010800040101010101" pitchFamily="2" charset="-122"/>
              </a:rPr>
              <a:t>                  </a:t>
            </a:r>
            <a:endParaRPr lang="zh-CN" altLang="en-US" sz="800" b="0">
              <a:solidFill>
                <a:srgbClr val="3333CC"/>
              </a:solidFill>
              <a:ea typeface="华文新魏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 advTm="6004"/>
    </mc:Choice>
    <mc:Fallback xmlns="">
      <p:transition spd="slow" advTm="6004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Anaconda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下载安装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1560" y="1082632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https://mirrors.tuna.tsinghua.edu.cn/anaconda/archive/</a:t>
            </a:r>
            <a:endParaRPr lang="zh-CN" altLang="en-US" dirty="0"/>
          </a:p>
        </p:txBody>
      </p:sp>
      <p:pic>
        <p:nvPicPr>
          <p:cNvPr id="614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437" y="1772816"/>
            <a:ext cx="8964488" cy="16236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11560" y="3471391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根据自己电脑操作系统下载对应版本安装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9912753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en-US" altLang="zh-CN" dirty="0" err="1" smtClean="0">
                <a:latin typeface="Times New Roman" panose="02020603050405020304" pitchFamily="18" charset="0"/>
                <a:ea typeface="楷体_GB2312" pitchFamily="49" charset="-122"/>
              </a:rPr>
              <a:t>pycharm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下载安装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1560" y="1082632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https://www.jetbrains.com/pycharm/download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6057292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注意下载</a:t>
            </a:r>
            <a:r>
              <a:rPr lang="en-US" altLang="zh-CN" dirty="0" smtClean="0"/>
              <a:t>Community</a:t>
            </a:r>
            <a:r>
              <a:rPr lang="zh-CN" altLang="en-US" dirty="0" smtClean="0"/>
              <a:t>版本</a:t>
            </a:r>
            <a:endParaRPr lang="zh-CN" altLang="en-US" dirty="0"/>
          </a:p>
        </p:txBody>
      </p:sp>
      <p:pic>
        <p:nvPicPr>
          <p:cNvPr id="624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13" y="1654824"/>
            <a:ext cx="8715375" cy="409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 bwMode="auto">
          <a:xfrm>
            <a:off x="6480212" y="2708920"/>
            <a:ext cx="2232248" cy="3041654"/>
          </a:xfrm>
          <a:prstGeom prst="rect">
            <a:avLst/>
          </a:prstGeom>
          <a:noFill/>
          <a:ln w="12700" cap="sq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6478317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en-US" altLang="zh-CN" dirty="0" err="1" smtClean="0">
                <a:latin typeface="Times New Roman" panose="02020603050405020304" pitchFamily="18" charset="0"/>
                <a:ea typeface="楷体_GB2312" pitchFamily="49" charset="-122"/>
              </a:rPr>
              <a:t>pycharm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环境配置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2442397421"/>
              </p:ext>
            </p:extLst>
          </p:nvPr>
        </p:nvGraphicFramePr>
        <p:xfrm>
          <a:off x="1763688" y="1232756"/>
          <a:ext cx="6096000" cy="1980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91580" y="3825044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https://blog.csdn.net/ling_mochen/article/details/79314118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91580" y="4407495"/>
            <a:ext cx="7920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以前没有安装过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环境的同学请课后完成，有问题微信群中咨询教辅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91580" y="5262299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没有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编程基础的请课后自学简单的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基础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6787881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第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次课后作业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1520" y="980728"/>
            <a:ext cx="878497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、安装且配置好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环境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、每个同学从网上下载“新型肺炎”至少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个省份（湖北、家乡、湖南）每天（从</a:t>
            </a:r>
            <a:r>
              <a:rPr lang="en-US" altLang="zh-CN" dirty="0" smtClean="0"/>
              <a:t>1</a:t>
            </a:r>
            <a:r>
              <a:rPr lang="zh-CN" altLang="en-US" dirty="0" smtClean="0"/>
              <a:t>月</a:t>
            </a:r>
            <a:r>
              <a:rPr lang="en-US" altLang="zh-CN" dirty="0" smtClean="0"/>
              <a:t>20</a:t>
            </a:r>
            <a:r>
              <a:rPr lang="zh-CN" altLang="en-US" dirty="0" smtClean="0"/>
              <a:t>日起）确诊病例、新增病例、疑似病例、疑似新增病例、治愈病例、治愈新增病例、死亡病例、死亡</a:t>
            </a:r>
            <a:r>
              <a:rPr lang="zh-CN" altLang="en-US" dirty="0"/>
              <a:t>新增</a:t>
            </a:r>
            <a:r>
              <a:rPr lang="zh-CN" altLang="en-US" dirty="0" smtClean="0"/>
              <a:t>病例（要求提交数据</a:t>
            </a:r>
            <a:r>
              <a:rPr lang="en-US" altLang="zh-CN" dirty="0" smtClean="0"/>
              <a:t>excel</a:t>
            </a:r>
            <a:r>
              <a:rPr lang="zh-CN" altLang="en-US" dirty="0" smtClean="0"/>
              <a:t>文件给教辅负责人，</a:t>
            </a:r>
            <a:r>
              <a:rPr lang="zh-CN" altLang="en-US" dirty="0" smtClean="0">
                <a:solidFill>
                  <a:srgbClr val="FF0000"/>
                </a:solidFill>
              </a:rPr>
              <a:t>平时课后成绩计</a:t>
            </a:r>
            <a:r>
              <a:rPr lang="en-US" altLang="zh-CN" dirty="0" smtClean="0">
                <a:solidFill>
                  <a:srgbClr val="FF0000"/>
                </a:solidFill>
              </a:rPr>
              <a:t>40</a:t>
            </a:r>
            <a:r>
              <a:rPr lang="zh-CN" altLang="en-US" dirty="0" smtClean="0">
                <a:solidFill>
                  <a:srgbClr val="FF0000"/>
                </a:solidFill>
              </a:rPr>
              <a:t>分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、利用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分别画出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个省份的</a:t>
            </a:r>
            <a:r>
              <a:rPr lang="en-US" altLang="zh-CN" dirty="0" smtClean="0"/>
              <a:t>8</a:t>
            </a:r>
            <a:r>
              <a:rPr lang="zh-CN" altLang="en-US" dirty="0" smtClean="0"/>
              <a:t>个字段的变化趋势</a:t>
            </a:r>
            <a:r>
              <a:rPr lang="en-US" altLang="zh-CN" dirty="0" smtClean="0"/>
              <a:t>【3</a:t>
            </a:r>
            <a:r>
              <a:rPr lang="zh-CN" altLang="en-US" dirty="0" smtClean="0"/>
              <a:t>个省份对比图、确诊和疑似的对比图、等等</a:t>
            </a:r>
            <a:r>
              <a:rPr lang="en-US" altLang="zh-CN" dirty="0" smtClean="0"/>
              <a:t>】</a:t>
            </a:r>
            <a:r>
              <a:rPr lang="zh-CN" altLang="en-US" dirty="0" smtClean="0"/>
              <a:t>（提交带图的</a:t>
            </a:r>
            <a:r>
              <a:rPr lang="en-US" altLang="zh-CN" dirty="0" smtClean="0"/>
              <a:t>word</a:t>
            </a:r>
            <a:r>
              <a:rPr lang="zh-CN" altLang="en-US" dirty="0" smtClean="0"/>
              <a:t>文件给</a:t>
            </a:r>
            <a:r>
              <a:rPr lang="zh-CN" altLang="en-US" dirty="0"/>
              <a:t>教辅</a:t>
            </a:r>
            <a:r>
              <a:rPr lang="zh-CN" altLang="en-US" dirty="0" smtClean="0"/>
              <a:t>负责人，</a:t>
            </a:r>
            <a:r>
              <a:rPr lang="zh-CN" altLang="en-US" dirty="0" smtClean="0">
                <a:solidFill>
                  <a:srgbClr val="FF0000"/>
                </a:solidFill>
              </a:rPr>
              <a:t>平时课后成绩计</a:t>
            </a:r>
            <a:r>
              <a:rPr lang="en-US" altLang="zh-CN" dirty="0" smtClean="0">
                <a:solidFill>
                  <a:srgbClr val="FF0000"/>
                </a:solidFill>
              </a:rPr>
              <a:t>40</a:t>
            </a:r>
            <a:r>
              <a:rPr lang="zh-CN" altLang="en-US" dirty="0" smtClean="0">
                <a:solidFill>
                  <a:srgbClr val="FF0000"/>
                </a:solidFill>
              </a:rPr>
              <a:t>分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smtClean="0"/>
              <a:t>4</a:t>
            </a:r>
            <a:r>
              <a:rPr lang="zh-CN" altLang="en-US" dirty="0" smtClean="0"/>
              <a:t>、利用回归方法、神经网络等方法拟合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个省份的确诊病例变化趋势，预测未来</a:t>
            </a:r>
            <a:r>
              <a:rPr lang="en-US" altLang="zh-CN" dirty="0" smtClean="0"/>
              <a:t>7</a:t>
            </a:r>
            <a:r>
              <a:rPr lang="zh-CN" altLang="en-US" dirty="0" smtClean="0"/>
              <a:t>天的确诊病例数目（提交代码、预测图给</a:t>
            </a:r>
            <a:r>
              <a:rPr lang="zh-CN" altLang="en-US" dirty="0"/>
              <a:t>教辅负责人，</a:t>
            </a:r>
            <a:r>
              <a:rPr lang="zh-CN" altLang="en-US" dirty="0">
                <a:solidFill>
                  <a:srgbClr val="FF0000"/>
                </a:solidFill>
              </a:rPr>
              <a:t>平时课后成绩</a:t>
            </a:r>
            <a:r>
              <a:rPr lang="zh-CN" altLang="en-US" dirty="0" smtClean="0">
                <a:solidFill>
                  <a:srgbClr val="FF0000"/>
                </a:solidFill>
              </a:rPr>
              <a:t>计</a:t>
            </a:r>
            <a:r>
              <a:rPr lang="en-US" altLang="zh-CN" dirty="0" smtClean="0">
                <a:solidFill>
                  <a:srgbClr val="FF0000"/>
                </a:solidFill>
              </a:rPr>
              <a:t>20</a:t>
            </a:r>
            <a:r>
              <a:rPr lang="zh-CN" altLang="en-US" dirty="0">
                <a:solidFill>
                  <a:srgbClr val="FF0000"/>
                </a:solidFill>
              </a:rPr>
              <a:t>分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36512" y="5373216"/>
            <a:ext cx="9397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2</a:t>
            </a:r>
            <a:r>
              <a:rPr lang="zh-CN" altLang="en-US" dirty="0" smtClean="0">
                <a:solidFill>
                  <a:srgbClr val="FF0000"/>
                </a:solidFill>
              </a:rPr>
              <a:t>月</a:t>
            </a:r>
            <a:r>
              <a:rPr lang="en-US" altLang="zh-CN" dirty="0" smtClean="0">
                <a:solidFill>
                  <a:srgbClr val="FF0000"/>
                </a:solidFill>
              </a:rPr>
              <a:t>20</a:t>
            </a:r>
            <a:r>
              <a:rPr lang="zh-CN" altLang="en-US" dirty="0" smtClean="0">
                <a:solidFill>
                  <a:srgbClr val="FF0000"/>
                </a:solidFill>
              </a:rPr>
              <a:t>日之前提交作业给对应教辅负责人</a:t>
            </a:r>
            <a:r>
              <a:rPr lang="en-US" altLang="zh-CN" dirty="0" smtClean="0"/>
              <a:t>https</a:t>
            </a:r>
            <a:r>
              <a:rPr lang="en-US" altLang="zh-CN" dirty="0"/>
              <a:t>://ncov.dxy.cn/ncovh5/view/pneumonia?scene=2&amp;clicktime=1579582238&amp;enterid=1579582238&amp;from=singlemessage&amp;isappinstalled=0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1158153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数据挖掘工具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1560" y="1082632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https://rapidminer.com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6057292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rapidminer</a:t>
            </a:r>
            <a:endParaRPr lang="zh-CN" altLang="en-US" dirty="0"/>
          </a:p>
        </p:txBody>
      </p:sp>
      <p:pic>
        <p:nvPicPr>
          <p:cNvPr id="6349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16" y="1606209"/>
            <a:ext cx="8856476" cy="4271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8913202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实验基础数据集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11" name="内容占位符 1"/>
          <p:cNvSpPr>
            <a:spLocks noGrp="1"/>
          </p:cNvSpPr>
          <p:nvPr>
            <p:ph idx="1"/>
          </p:nvPr>
        </p:nvSpPr>
        <p:spPr>
          <a:xfrm>
            <a:off x="457200" y="1101874"/>
            <a:ext cx="8229600" cy="5351462"/>
          </a:xfrm>
        </p:spPr>
        <p:txBody>
          <a:bodyPr/>
          <a:lstStyle/>
          <a:p>
            <a:r>
              <a:rPr lang="en-US" altLang="zh-CN" dirty="0" smtClean="0"/>
              <a:t>IRIS</a:t>
            </a:r>
            <a:r>
              <a:rPr lang="zh-CN" altLang="en-US" dirty="0" smtClean="0"/>
              <a:t>（</a:t>
            </a:r>
            <a:r>
              <a:rPr lang="en-US" altLang="zh-CN" dirty="0"/>
              <a:t>sepal:</a:t>
            </a:r>
            <a:r>
              <a:rPr lang="zh-CN" altLang="en-US" dirty="0"/>
              <a:t>萼片</a:t>
            </a:r>
            <a:r>
              <a:rPr lang="en-US" altLang="zh-CN" dirty="0"/>
              <a:t>,petal:</a:t>
            </a:r>
            <a:r>
              <a:rPr lang="zh-CN" altLang="en-US" dirty="0"/>
              <a:t>花瓣）</a:t>
            </a:r>
            <a:endParaRPr lang="en-US" altLang="zh-CN" dirty="0"/>
          </a:p>
          <a:p>
            <a:pPr lvl="1"/>
            <a:r>
              <a:rPr lang="en-US" altLang="zh-CN" dirty="0"/>
              <a:t>1. sepal length in cm  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2</a:t>
            </a:r>
            <a:r>
              <a:rPr lang="en-US" altLang="zh-CN" dirty="0"/>
              <a:t>. sepal width in cm  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3</a:t>
            </a:r>
            <a:r>
              <a:rPr lang="en-US" altLang="zh-CN" dirty="0"/>
              <a:t>. petal length in cm  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4</a:t>
            </a:r>
            <a:r>
              <a:rPr lang="en-US" altLang="zh-CN" dirty="0"/>
              <a:t>. petal width in cm  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5</a:t>
            </a:r>
            <a:r>
              <a:rPr lang="en-US" altLang="zh-CN" dirty="0"/>
              <a:t>. class:      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-- </a:t>
            </a:r>
            <a:r>
              <a:rPr lang="en-US" altLang="zh-CN" dirty="0"/>
              <a:t>Iris </a:t>
            </a:r>
            <a:r>
              <a:rPr lang="en-US" altLang="zh-CN" dirty="0" err="1"/>
              <a:t>Setosa</a:t>
            </a:r>
            <a:r>
              <a:rPr lang="en-US" altLang="zh-CN" dirty="0"/>
              <a:t>      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-- </a:t>
            </a:r>
            <a:r>
              <a:rPr lang="en-US" altLang="zh-CN" dirty="0"/>
              <a:t>Iris </a:t>
            </a:r>
            <a:r>
              <a:rPr lang="en-US" altLang="zh-CN" dirty="0" err="1"/>
              <a:t>Versicolour</a:t>
            </a:r>
            <a:r>
              <a:rPr lang="en-US" altLang="zh-CN" dirty="0"/>
              <a:t>      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-- </a:t>
            </a:r>
            <a:r>
              <a:rPr lang="en-US" altLang="zh-CN" dirty="0"/>
              <a:t>Iris </a:t>
            </a:r>
            <a:r>
              <a:rPr lang="en-US" altLang="zh-CN" dirty="0" err="1"/>
              <a:t>Virginica</a:t>
            </a:r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1320" y="3777605"/>
            <a:ext cx="3186789" cy="2637021"/>
          </a:xfrm>
          <a:prstGeom prst="rect">
            <a:avLst/>
          </a:prstGeom>
        </p:spPr>
      </p:pic>
      <p:pic>
        <p:nvPicPr>
          <p:cNvPr id="13" name="Picture 4" descr="âsepal petalâçå¾çæç´¢ç»æ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380" y="1070601"/>
            <a:ext cx="2812852" cy="233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91580" y="5877272"/>
            <a:ext cx="4068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请同学们</a:t>
            </a:r>
            <a:r>
              <a:rPr lang="en-US" altLang="zh-CN" dirty="0" smtClean="0">
                <a:solidFill>
                  <a:srgbClr val="FF0000"/>
                </a:solidFill>
              </a:rPr>
              <a:t>2</a:t>
            </a:r>
            <a:r>
              <a:rPr lang="zh-CN" altLang="en-US" dirty="0" smtClean="0">
                <a:solidFill>
                  <a:srgbClr val="FF0000"/>
                </a:solidFill>
              </a:rPr>
              <a:t>月</a:t>
            </a:r>
            <a:r>
              <a:rPr lang="en-US" altLang="zh-CN" dirty="0" smtClean="0">
                <a:solidFill>
                  <a:srgbClr val="FF0000"/>
                </a:solidFill>
              </a:rPr>
              <a:t>20</a:t>
            </a:r>
            <a:r>
              <a:rPr lang="zh-CN" altLang="en-US" dirty="0" smtClean="0">
                <a:solidFill>
                  <a:srgbClr val="FF0000"/>
                </a:solidFill>
              </a:rPr>
              <a:t>日之前下载该数据集，我的</a:t>
            </a:r>
            <a:r>
              <a:rPr lang="en-US" altLang="zh-CN" dirty="0" err="1" smtClean="0">
                <a:solidFill>
                  <a:srgbClr val="FF0000"/>
                </a:solidFill>
              </a:rPr>
              <a:t>GitHub</a:t>
            </a:r>
            <a:r>
              <a:rPr lang="zh-CN" altLang="en-US" dirty="0" smtClean="0">
                <a:solidFill>
                  <a:srgbClr val="FF0000"/>
                </a:solidFill>
              </a:rPr>
              <a:t>仓库中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268802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16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成绩组成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0180" name="Text Box 3">
            <a:extLst>
              <a:ext uri="{FF2B5EF4-FFF2-40B4-BE49-F238E27FC236}">
                <a16:creationId xmlns:a16="http://schemas.microsoft.com/office/drawing/2014/main" xmlns="" id="{74A5675C-DFA1-45DB-B4C3-FB31C241C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6263" y="1268413"/>
            <a:ext cx="8077200" cy="397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marL="571500" indent="-571500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l"/>
            </a:pPr>
            <a:r>
              <a:rPr lang="zh-CN" altLang="en-US" sz="3600" dirty="0" smtClean="0">
                <a:latin typeface="Times New Roman" panose="02020603050405020304" pitchFamily="18" charset="0"/>
              </a:rPr>
              <a:t>成绩组成</a:t>
            </a:r>
            <a:endParaRPr lang="en-US" altLang="zh-CN" sz="3600" dirty="0" smtClean="0"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n"/>
            </a:pPr>
            <a:r>
              <a:rPr lang="zh-CN" altLang="en-US" dirty="0" smtClean="0">
                <a:latin typeface="Times New Roman" panose="02020603050405020304" pitchFamily="18" charset="0"/>
              </a:rPr>
              <a:t>考试成绩：</a:t>
            </a:r>
            <a:r>
              <a:rPr lang="en-US" altLang="zh-CN" dirty="0" smtClean="0">
                <a:latin typeface="Times New Roman" panose="02020603050405020304" pitchFamily="18" charset="0"/>
              </a:rPr>
              <a:t>60</a:t>
            </a: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n"/>
            </a:pPr>
            <a:r>
              <a:rPr lang="zh-CN" altLang="en-US" dirty="0" smtClean="0">
                <a:latin typeface="Times New Roman" panose="02020603050405020304" pitchFamily="18" charset="0"/>
              </a:rPr>
              <a:t>平时成绩：</a:t>
            </a:r>
            <a:r>
              <a:rPr lang="en-US" altLang="zh-CN" dirty="0" smtClean="0">
                <a:latin typeface="Times New Roman" panose="02020603050405020304" pitchFamily="18" charset="0"/>
              </a:rPr>
              <a:t>40</a:t>
            </a: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、上课答题成绩（主要来自共享文档提问反馈和上课答题）：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</a:rPr>
              <a:t>5</a:t>
            </a:r>
            <a:endParaRPr lang="en-US" altLang="zh-CN" dirty="0" smtClean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、课后作业成绩（主要来自</a:t>
            </a:r>
            <a:r>
              <a:rPr lang="en-US" altLang="zh-CN" dirty="0" err="1" smtClean="0">
                <a:solidFill>
                  <a:srgbClr val="FF0000"/>
                </a:solidFill>
                <a:latin typeface="Times New Roman" panose="02020603050405020304" pitchFamily="18" charset="0"/>
              </a:rPr>
              <a:t>educoder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）：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</a:rPr>
              <a:t>5</a:t>
            </a:r>
            <a:endParaRPr lang="en-US" altLang="zh-CN" dirty="0" smtClean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latin typeface="Times New Roman" panose="02020603050405020304" pitchFamily="18" charset="0"/>
              </a:rPr>
              <a:t>3</a:t>
            </a:r>
            <a:r>
              <a:rPr lang="zh-CN" altLang="en-US" dirty="0" smtClean="0">
                <a:latin typeface="Times New Roman" panose="02020603050405020304" pitchFamily="18" charset="0"/>
              </a:rPr>
              <a:t>、综合大作业：</a:t>
            </a:r>
            <a:r>
              <a:rPr lang="en-US" altLang="zh-CN" dirty="0">
                <a:latin typeface="Times New Roman" panose="02020603050405020304" pitchFamily="18" charset="0"/>
              </a:rPr>
              <a:t>3</a:t>
            </a:r>
            <a:r>
              <a:rPr lang="en-US" altLang="zh-CN" dirty="0" smtClean="0">
                <a:latin typeface="Times New Roman" panose="02020603050405020304" pitchFamily="18" charset="0"/>
              </a:rPr>
              <a:t>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5735" y="5207712"/>
            <a:ext cx="7920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平时成绩评定方法（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、</a:t>
            </a:r>
            <a:r>
              <a:rPr lang="en-US" altLang="zh-CN" dirty="0" smtClean="0"/>
              <a:t>2</a:t>
            </a:r>
            <a:r>
              <a:rPr lang="zh-CN" altLang="en-US" dirty="0" smtClean="0"/>
              <a:t>单项）：全班平时成绩</a:t>
            </a:r>
            <a:r>
              <a:rPr lang="zh-CN" altLang="en-US" dirty="0" smtClean="0">
                <a:solidFill>
                  <a:srgbClr val="FF0000"/>
                </a:solidFill>
              </a:rPr>
              <a:t>每单项的最高分作为</a:t>
            </a:r>
            <a:r>
              <a:rPr lang="en-US" altLang="zh-CN" dirty="0" smtClean="0">
                <a:solidFill>
                  <a:srgbClr val="FF0000"/>
                </a:solidFill>
              </a:rPr>
              <a:t>5</a:t>
            </a:r>
            <a:r>
              <a:rPr lang="zh-CN" altLang="en-US" dirty="0" smtClean="0">
                <a:solidFill>
                  <a:srgbClr val="FF0000"/>
                </a:solidFill>
              </a:rPr>
              <a:t>分</a:t>
            </a:r>
            <a:r>
              <a:rPr lang="zh-CN" altLang="en-US" dirty="0" smtClean="0"/>
              <a:t>，其他学生成绩分数以每项最高分作为分母，在此基础上，求</a:t>
            </a:r>
            <a:r>
              <a:rPr lang="zh-CN" altLang="en-US" dirty="0" smtClean="0">
                <a:solidFill>
                  <a:srgbClr val="FF0000"/>
                </a:solidFill>
              </a:rPr>
              <a:t>分值比例</a:t>
            </a:r>
            <a:r>
              <a:rPr lang="en-US" altLang="zh-CN" dirty="0" smtClean="0">
                <a:solidFill>
                  <a:srgbClr val="FF0000"/>
                </a:solidFill>
              </a:rPr>
              <a:t>r</a:t>
            </a:r>
            <a:r>
              <a:rPr lang="zh-CN" altLang="en-US" dirty="0" smtClean="0">
                <a:solidFill>
                  <a:srgbClr val="FF0000"/>
                </a:solidFill>
              </a:rPr>
              <a:t>（每个学生成绩除以最高分）</a:t>
            </a:r>
            <a:r>
              <a:rPr lang="zh-CN" altLang="en-US" dirty="0" smtClean="0"/>
              <a:t>，然后平时成绩单项分值以</a:t>
            </a:r>
            <a:r>
              <a:rPr lang="en-US" altLang="zh-CN" dirty="0" smtClean="0">
                <a:solidFill>
                  <a:srgbClr val="FF0000"/>
                </a:solidFill>
              </a:rPr>
              <a:t>5</a:t>
            </a:r>
            <a:r>
              <a:rPr lang="zh-CN" altLang="en-US" dirty="0" smtClean="0">
                <a:solidFill>
                  <a:srgbClr val="FF0000"/>
                </a:solidFill>
              </a:rPr>
              <a:t>*</a:t>
            </a:r>
            <a:r>
              <a:rPr lang="en-US" altLang="zh-CN" dirty="0" smtClean="0">
                <a:solidFill>
                  <a:srgbClr val="FF0000"/>
                </a:solidFill>
              </a:rPr>
              <a:t>r</a:t>
            </a:r>
            <a:r>
              <a:rPr lang="zh-CN" altLang="en-US" dirty="0" smtClean="0">
                <a:solidFill>
                  <a:srgbClr val="FF0000"/>
                </a:solidFill>
              </a:rPr>
              <a:t>来衡量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478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17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0180" name="Text Box 3">
            <a:extLst>
              <a:ext uri="{FF2B5EF4-FFF2-40B4-BE49-F238E27FC236}">
                <a16:creationId xmlns:a16="http://schemas.microsoft.com/office/drawing/2014/main" xmlns="" id="{74A5675C-DFA1-45DB-B4C3-FB31C241C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524" y="1268413"/>
            <a:ext cx="8928286" cy="535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marL="571500" indent="-571500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l"/>
            </a:pPr>
            <a:r>
              <a:rPr lang="zh-CN" altLang="en-US" sz="3600" dirty="0" smtClean="0">
                <a:latin typeface="Times New Roman" panose="02020603050405020304" pitchFamily="18" charset="0"/>
              </a:rPr>
              <a:t>平时成绩</a:t>
            </a:r>
            <a:endParaRPr lang="en-US" altLang="zh-CN" sz="3600" dirty="0" smtClean="0"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n"/>
            </a:pPr>
            <a:r>
              <a:rPr lang="zh-CN" altLang="en-US" dirty="0" smtClean="0">
                <a:latin typeface="Times New Roman" panose="02020603050405020304" pitchFamily="18" charset="0"/>
              </a:rPr>
              <a:t>综合大作业平台</a:t>
            </a:r>
            <a:endParaRPr lang="en-US" altLang="zh-CN" dirty="0" smtClean="0"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latin typeface="Times New Roman" panose="02020603050405020304" pitchFamily="18" charset="0"/>
              </a:rPr>
              <a:t>1</a:t>
            </a:r>
            <a:r>
              <a:rPr lang="zh-CN" altLang="en-US" dirty="0" smtClean="0">
                <a:latin typeface="Times New Roman" panose="02020603050405020304" pitchFamily="18" charset="0"/>
              </a:rPr>
              <a:t>、阿</a:t>
            </a:r>
            <a:r>
              <a:rPr lang="zh-CN" altLang="en-US" dirty="0">
                <a:latin typeface="Times New Roman" panose="02020603050405020304" pitchFamily="18" charset="0"/>
              </a:rPr>
              <a:t>里的天池大数据</a:t>
            </a:r>
            <a:r>
              <a:rPr lang="zh-CN" altLang="en-US" dirty="0" smtClean="0">
                <a:latin typeface="Times New Roman" panose="02020603050405020304" pitchFamily="18" charset="0"/>
              </a:rPr>
              <a:t>竞赛</a:t>
            </a:r>
            <a:r>
              <a:rPr lang="en-US" altLang="zh-CN" dirty="0" smtClean="0">
                <a:latin typeface="Times New Roman" panose="02020603050405020304" pitchFamily="18" charset="0"/>
              </a:rPr>
              <a:t>【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朱席席</a:t>
            </a:r>
            <a:r>
              <a:rPr lang="en-US" altLang="zh-CN" dirty="0" smtClean="0">
                <a:latin typeface="Times New Roman" panose="02020603050405020304" pitchFamily="18" charset="0"/>
              </a:rPr>
              <a:t>】</a:t>
            </a:r>
            <a:endParaRPr lang="zh-CN" altLang="en-US" dirty="0"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latin typeface="Times New Roman" panose="02020603050405020304" pitchFamily="18" charset="0"/>
              </a:rPr>
              <a:t>2</a:t>
            </a:r>
            <a:r>
              <a:rPr lang="zh-CN" altLang="en-US" dirty="0" smtClean="0"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latin typeface="Times New Roman" panose="02020603050405020304" pitchFamily="18" charset="0"/>
              </a:rPr>
              <a:t>kaggle</a:t>
            </a:r>
            <a:r>
              <a:rPr lang="zh-CN" altLang="en-US" dirty="0">
                <a:latin typeface="Times New Roman" panose="02020603050405020304" pitchFamily="18" charset="0"/>
              </a:rPr>
              <a:t>平台</a:t>
            </a:r>
            <a:r>
              <a:rPr lang="zh-CN" altLang="en-US" dirty="0" smtClean="0">
                <a:latin typeface="Times New Roman" panose="02020603050405020304" pitchFamily="18" charset="0"/>
              </a:rPr>
              <a:t>竞赛</a:t>
            </a:r>
            <a:r>
              <a:rPr lang="en-US" altLang="zh-CN" dirty="0" smtClean="0">
                <a:latin typeface="Times New Roman" panose="02020603050405020304" pitchFamily="18" charset="0"/>
              </a:rPr>
              <a:t>【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刘凯</a:t>
            </a:r>
            <a:r>
              <a:rPr lang="en-US" altLang="zh-CN" dirty="0" smtClean="0">
                <a:latin typeface="Times New Roman" panose="02020603050405020304" pitchFamily="18" charset="0"/>
              </a:rPr>
              <a:t>】</a:t>
            </a:r>
            <a:endParaRPr lang="zh-CN" altLang="en-US" dirty="0"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latin typeface="Times New Roman" panose="02020603050405020304" pitchFamily="18" charset="0"/>
              </a:rPr>
              <a:t>3</a:t>
            </a:r>
            <a:r>
              <a:rPr lang="zh-CN" altLang="en-US" dirty="0" smtClean="0"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latin typeface="Times New Roman" panose="02020603050405020304" pitchFamily="18" charset="0"/>
              </a:rPr>
              <a:t>DataCastle</a:t>
            </a:r>
            <a:r>
              <a:rPr lang="zh-CN" altLang="en-US" dirty="0">
                <a:latin typeface="Times New Roman" panose="02020603050405020304" pitchFamily="18" charset="0"/>
              </a:rPr>
              <a:t>大数据竞赛平台</a:t>
            </a:r>
            <a:r>
              <a:rPr lang="en-US" altLang="zh-CN" dirty="0">
                <a:latin typeface="Times New Roman" panose="02020603050405020304" pitchFamily="18" charset="0"/>
              </a:rPr>
              <a:t>http://www.pkbigdata.com</a:t>
            </a:r>
            <a:r>
              <a:rPr lang="en-US" altLang="zh-CN" dirty="0" smtClean="0">
                <a:latin typeface="Times New Roman" panose="02020603050405020304" pitchFamily="18" charset="0"/>
              </a:rPr>
              <a:t>/【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徐翔</a:t>
            </a:r>
            <a:r>
              <a:rPr lang="en-US" altLang="zh-CN" dirty="0" smtClean="0">
                <a:latin typeface="Times New Roman" panose="02020603050405020304" pitchFamily="18" charset="0"/>
              </a:rPr>
              <a:t>】</a:t>
            </a:r>
            <a:endParaRPr lang="en-US" altLang="zh-CN" dirty="0"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latin typeface="Times New Roman" panose="02020603050405020304" pitchFamily="18" charset="0"/>
              </a:rPr>
              <a:t>4</a:t>
            </a:r>
            <a:r>
              <a:rPr lang="zh-CN" altLang="en-US" dirty="0" smtClean="0">
                <a:latin typeface="Times New Roman" panose="02020603050405020304" pitchFamily="18" charset="0"/>
              </a:rPr>
              <a:t>、数</a:t>
            </a:r>
            <a:r>
              <a:rPr lang="zh-CN" altLang="en-US" dirty="0">
                <a:latin typeface="Times New Roman" panose="02020603050405020304" pitchFamily="18" charset="0"/>
              </a:rPr>
              <a:t>泉竞赛平台</a:t>
            </a:r>
            <a:r>
              <a:rPr lang="en-US" altLang="zh-CN" dirty="0">
                <a:latin typeface="Times New Roman" panose="02020603050405020304" pitchFamily="18" charset="0"/>
              </a:rPr>
              <a:t>(datafountain.cn</a:t>
            </a:r>
            <a:r>
              <a:rPr lang="en-US" altLang="zh-CN" dirty="0" smtClean="0">
                <a:latin typeface="Times New Roman" panose="02020603050405020304" pitchFamily="18" charset="0"/>
              </a:rPr>
              <a:t>)【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王庆勇</a:t>
            </a:r>
            <a:r>
              <a:rPr lang="en-US" altLang="zh-CN" dirty="0" smtClean="0">
                <a:latin typeface="Times New Roman" panose="02020603050405020304" pitchFamily="18" charset="0"/>
              </a:rPr>
              <a:t>】</a:t>
            </a:r>
            <a:endParaRPr lang="en-US" altLang="zh-CN" dirty="0"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latin typeface="Times New Roman" panose="02020603050405020304" pitchFamily="18" charset="0"/>
              </a:rPr>
              <a:t>5</a:t>
            </a:r>
            <a:r>
              <a:rPr lang="zh-CN" altLang="en-US" dirty="0" smtClean="0">
                <a:latin typeface="Times New Roman" panose="02020603050405020304" pitchFamily="18" charset="0"/>
              </a:rPr>
              <a:t>、科赛</a:t>
            </a:r>
            <a:r>
              <a:rPr lang="zh-CN" altLang="en-US" dirty="0">
                <a:latin typeface="Times New Roman" panose="02020603050405020304" pitchFamily="18" charset="0"/>
              </a:rPr>
              <a:t>（</a:t>
            </a:r>
            <a:r>
              <a:rPr lang="en-US" altLang="zh-CN" dirty="0">
                <a:latin typeface="Times New Roman" panose="02020603050405020304" pitchFamily="18" charset="0"/>
              </a:rPr>
              <a:t>https://www.kesci.com/apps/home/competition</a:t>
            </a:r>
            <a:r>
              <a:rPr lang="zh-CN" altLang="en-US" dirty="0" smtClean="0">
                <a:latin typeface="Times New Roman" panose="02020603050405020304" pitchFamily="18" charset="0"/>
              </a:rPr>
              <a:t>）</a:t>
            </a:r>
            <a:r>
              <a:rPr lang="en-US" altLang="zh-CN" dirty="0" smtClean="0">
                <a:latin typeface="Times New Roman" panose="02020603050405020304" pitchFamily="18" charset="0"/>
              </a:rPr>
              <a:t>【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王</a:t>
            </a: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</a:rPr>
              <a:t>庆勇</a:t>
            </a:r>
            <a:r>
              <a:rPr lang="en-US" altLang="zh-CN" dirty="0" smtClean="0">
                <a:latin typeface="Times New Roman" panose="02020603050405020304" pitchFamily="18" charset="0"/>
              </a:rPr>
              <a:t>】</a:t>
            </a:r>
            <a:endParaRPr lang="zh-CN" altLang="en-US" dirty="0"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latin typeface="Times New Roman" panose="02020603050405020304" pitchFamily="18" charset="0"/>
              </a:rPr>
              <a:t>6</a:t>
            </a:r>
            <a:r>
              <a:rPr lang="zh-CN" altLang="en-US" dirty="0" smtClean="0"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latin typeface="Times New Roman" panose="02020603050405020304" pitchFamily="18" charset="0"/>
              </a:rPr>
              <a:t>GitHub</a:t>
            </a:r>
            <a:r>
              <a:rPr lang="zh-CN" altLang="en-US" dirty="0" smtClean="0">
                <a:latin typeface="Times New Roman" panose="02020603050405020304" pitchFamily="18" charset="0"/>
              </a:rPr>
              <a:t>数据挖掘类源代码分析</a:t>
            </a:r>
            <a:endParaRPr lang="en-US" altLang="zh-CN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58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18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阿</a:t>
            </a:r>
            <a:r>
              <a:rPr lang="zh-CN" altLang="en-US" sz="2800" dirty="0" smtClean="0">
                <a:latin typeface="楷体_GB2312" pitchFamily="49" charset="-122"/>
                <a:ea typeface="楷体_GB2312" pitchFamily="49" charset="-122"/>
              </a:rPr>
              <a:t>里天池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大数据</a:t>
            </a:r>
            <a:r>
              <a:rPr lang="zh-CN" altLang="en-US" sz="2800" dirty="0" smtClean="0">
                <a:latin typeface="楷体_GB2312" pitchFamily="49" charset="-122"/>
                <a:ea typeface="楷体_GB2312" pitchFamily="49" charset="-122"/>
              </a:rPr>
              <a:t>竞赛</a:t>
            </a:r>
            <a:endParaRPr lang="zh-CN" altLang="en-US" sz="2800" dirty="0">
              <a:latin typeface="楷体_GB2312" pitchFamily="49" charset="-122"/>
              <a:ea typeface="楷体_GB2312" pitchFamily="49" charset="-122"/>
            </a:endParaRPr>
          </a:p>
        </p:txBody>
      </p:sp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4" y="1124744"/>
            <a:ext cx="8686800" cy="4534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31540" y="5913276"/>
            <a:ext cx="817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https://tianchi.aliyun.com/competition/gameList/coupleList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6315707"/>
            <a:ext cx="817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比赛数目：</a:t>
            </a:r>
            <a:r>
              <a:rPr lang="en-US" altLang="zh-CN" dirty="0" smtClean="0"/>
              <a:t>18</a:t>
            </a:r>
            <a:r>
              <a:rPr lang="zh-CN" altLang="en-US" dirty="0" smtClean="0"/>
              <a:t>（</a:t>
            </a:r>
            <a:r>
              <a:rPr lang="zh-CN" altLang="en-US" dirty="0"/>
              <a:t>新人</a:t>
            </a:r>
            <a:r>
              <a:rPr lang="zh-CN" altLang="en-US" dirty="0" smtClean="0"/>
              <a:t>赛）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7897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19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en-US" altLang="zh-CN" sz="3200" dirty="0" err="1" smtClean="0">
                <a:latin typeface="楷体_GB2312" pitchFamily="49" charset="-122"/>
                <a:ea typeface="楷体_GB2312" pitchFamily="49" charset="-122"/>
              </a:rPr>
              <a:t>kaggle</a:t>
            </a:r>
            <a:r>
              <a:rPr lang="zh-CN" altLang="en-US" sz="2800" dirty="0" smtClean="0">
                <a:latin typeface="楷体_GB2312" pitchFamily="49" charset="-122"/>
                <a:ea typeface="楷体_GB2312" pitchFamily="49" charset="-122"/>
              </a:rPr>
              <a:t>竞赛</a:t>
            </a:r>
            <a:endParaRPr lang="zh-CN" altLang="en-US" sz="28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31540" y="5913276"/>
            <a:ext cx="817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https://www.kaggle.com/competitions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6315707"/>
            <a:ext cx="817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比赛数目：</a:t>
            </a:r>
            <a:r>
              <a:rPr lang="en-US" altLang="zh-CN" dirty="0" smtClean="0"/>
              <a:t>11</a:t>
            </a:r>
            <a:r>
              <a:rPr lang="zh-CN" altLang="en-US" dirty="0" smtClean="0"/>
              <a:t>（活跃赛）</a:t>
            </a:r>
            <a:endParaRPr lang="zh-CN" altLang="en-US" dirty="0"/>
          </a:p>
        </p:txBody>
      </p:sp>
      <p:pic>
        <p:nvPicPr>
          <p:cNvPr id="604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063" y="1165833"/>
            <a:ext cx="6524625" cy="4753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9206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灯片编号占位符 4">
            <a:extLst>
              <a:ext uri="{FF2B5EF4-FFF2-40B4-BE49-F238E27FC236}">
                <a16:creationId xmlns:a16="http://schemas.microsoft.com/office/drawing/2014/main" xmlns="" id="{3B235A59-1192-4781-97B0-1746160C2AD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507DC29-29E7-4215-8C48-9287200B74EA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zh-CN" sz="1200">
              <a:latin typeface="Arial Black" panose="020B0A04020102020204" pitchFamily="34" charset="0"/>
            </a:endParaRPr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xmlns="" id="{42985478-605E-4677-A01B-9F19385CF4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20725" y="117475"/>
            <a:ext cx="8001000" cy="704850"/>
          </a:xfrm>
        </p:spPr>
        <p:txBody>
          <a:bodyPr/>
          <a:lstStyle/>
          <a:p>
            <a:pPr marL="838200" indent="-838200" eaLnBrk="1" hangingPunct="1"/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zoom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会议信息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19672" y="1736812"/>
            <a:ext cx="64447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网址：</a:t>
            </a:r>
            <a:r>
              <a:rPr lang="en-US" altLang="zh-CN" dirty="0">
                <a:hlinkClick r:id="rId3"/>
              </a:rPr>
              <a:t>https://</a:t>
            </a:r>
            <a:r>
              <a:rPr lang="en-US" altLang="zh-CN" dirty="0" smtClean="0">
                <a:hlinkClick r:id="rId3"/>
              </a:rPr>
              <a:t>zoom.com.cn</a:t>
            </a:r>
            <a:endParaRPr lang="en-US" altLang="zh-CN" dirty="0" smtClean="0"/>
          </a:p>
          <a:p>
            <a:r>
              <a:rPr lang="zh-CN" altLang="en-US" dirty="0" smtClean="0"/>
              <a:t>下载地址：</a:t>
            </a:r>
            <a:r>
              <a:rPr lang="en-US" altLang="zh-CN" dirty="0">
                <a:hlinkClick r:id="rId4"/>
              </a:rPr>
              <a:t>https://</a:t>
            </a:r>
            <a:r>
              <a:rPr lang="en-US" altLang="zh-CN" dirty="0" smtClean="0">
                <a:hlinkClick r:id="rId4"/>
              </a:rPr>
              <a:t>zoom.com.cn/download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会议</a:t>
            </a:r>
            <a:r>
              <a:rPr lang="en-US" altLang="zh-CN" dirty="0" smtClean="0"/>
              <a:t>ID</a:t>
            </a:r>
            <a:r>
              <a:rPr lang="zh-CN" altLang="en-US" dirty="0" smtClean="0"/>
              <a:t>：</a:t>
            </a:r>
            <a:r>
              <a:rPr lang="en-US" altLang="zh-CN" dirty="0" smtClean="0"/>
              <a:t>835-421-5851</a:t>
            </a:r>
          </a:p>
          <a:p>
            <a:r>
              <a:rPr lang="en-US" altLang="zh-CN" dirty="0" smtClean="0"/>
              <a:t>https</a:t>
            </a:r>
            <a:r>
              <a:rPr lang="en-US" altLang="zh-CN" dirty="0"/>
              <a:t>://zoom.com.cn/j/8354215851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1186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 advTm="45146"/>
    </mc:Choice>
    <mc:Fallback xmlns="">
      <p:transition spd="slow" advTm="45146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20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en-US" altLang="zh-CN" sz="2800" dirty="0" err="1">
                <a:latin typeface="楷体_GB2312" pitchFamily="49" charset="-122"/>
                <a:ea typeface="楷体_GB2312" pitchFamily="49" charset="-122"/>
              </a:rPr>
              <a:t>DataCastle</a:t>
            </a:r>
            <a:r>
              <a:rPr lang="zh-CN" altLang="en-US" sz="2800" dirty="0" smtClean="0">
                <a:latin typeface="楷体_GB2312" pitchFamily="49" charset="-122"/>
                <a:ea typeface="楷体_GB2312" pitchFamily="49" charset="-122"/>
              </a:rPr>
              <a:t>竞赛</a:t>
            </a:r>
            <a:endParaRPr lang="zh-CN" altLang="en-US" sz="28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31540" y="5913276"/>
            <a:ext cx="817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https://www.dcjingsai.com/static_page/cmpList.html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6315707"/>
            <a:ext cx="817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比赛数目：</a:t>
            </a:r>
            <a:r>
              <a:rPr lang="en-US" altLang="zh-CN" dirty="0" smtClean="0"/>
              <a:t>9</a:t>
            </a:r>
            <a:r>
              <a:rPr lang="zh-CN" altLang="en-US" dirty="0" smtClean="0"/>
              <a:t>（活跃赛</a:t>
            </a:r>
            <a:r>
              <a:rPr lang="en-US" altLang="zh-CN" dirty="0" smtClean="0"/>
              <a:t>+</a:t>
            </a:r>
            <a:r>
              <a:rPr lang="zh-CN" altLang="en-US" dirty="0" smtClean="0"/>
              <a:t>训练赛）</a:t>
            </a:r>
            <a:endParaRPr lang="zh-CN" altLang="en-US" dirty="0"/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40" y="1088740"/>
            <a:ext cx="8280920" cy="4625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7061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21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800" dirty="0">
                <a:latin typeface="楷体_GB2312" pitchFamily="49" charset="-122"/>
                <a:ea typeface="楷体_GB2312" pitchFamily="49" charset="-122"/>
              </a:rPr>
              <a:t>数泉竞赛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31540" y="5913276"/>
            <a:ext cx="817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https://www.datafountain.cn/competitions?state=in_service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6315707"/>
            <a:ext cx="817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比赛数目：</a:t>
            </a:r>
            <a:r>
              <a:rPr lang="en-US" altLang="zh-CN" dirty="0" smtClean="0"/>
              <a:t>3</a:t>
            </a:r>
            <a:endParaRPr lang="zh-CN" altLang="en-US" dirty="0"/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14" y="1196752"/>
            <a:ext cx="8140960" cy="4547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4205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22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800" dirty="0" smtClean="0">
                <a:latin typeface="楷体_GB2312" pitchFamily="49" charset="-122"/>
                <a:ea typeface="楷体_GB2312" pitchFamily="49" charset="-122"/>
              </a:rPr>
              <a:t>科赛</a:t>
            </a:r>
            <a:endParaRPr lang="zh-CN" altLang="en-US" sz="28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31540" y="5913276"/>
            <a:ext cx="817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https://www.kesci.com/home/competition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6315707"/>
            <a:ext cx="8172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比赛数目：</a:t>
            </a:r>
            <a:r>
              <a:rPr lang="en-US" altLang="zh-CN" dirty="0"/>
              <a:t>5</a:t>
            </a:r>
            <a:endParaRPr lang="zh-CN" altLang="en-US" dirty="0"/>
          </a:p>
        </p:txBody>
      </p:sp>
      <p:pic>
        <p:nvPicPr>
          <p:cNvPr id="5939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560" y="1124744"/>
            <a:ext cx="5788875" cy="455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205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23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0180" name="Text Box 3">
            <a:extLst>
              <a:ext uri="{FF2B5EF4-FFF2-40B4-BE49-F238E27FC236}">
                <a16:creationId xmlns:a16="http://schemas.microsoft.com/office/drawing/2014/main" xmlns="" id="{74A5675C-DFA1-45DB-B4C3-FB31C241C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524" y="1268413"/>
            <a:ext cx="8928286" cy="535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marL="571500" indent="-571500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l"/>
            </a:pPr>
            <a:r>
              <a:rPr lang="zh-CN" altLang="en-US" sz="3600" dirty="0" smtClean="0">
                <a:latin typeface="Times New Roman" panose="02020603050405020304" pitchFamily="18" charset="0"/>
              </a:rPr>
              <a:t>平时成绩</a:t>
            </a:r>
            <a:endParaRPr lang="en-US" altLang="zh-CN" sz="3600" dirty="0" smtClean="0"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n"/>
            </a:pPr>
            <a:r>
              <a:rPr lang="zh-CN" altLang="en-US" dirty="0" smtClean="0">
                <a:latin typeface="Times New Roman" panose="02020603050405020304" pitchFamily="18" charset="0"/>
              </a:rPr>
              <a:t>综合大作业平台</a:t>
            </a:r>
            <a:endParaRPr lang="en-US" altLang="zh-CN" dirty="0" smtClean="0"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、阿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里的天池大数据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竞赛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【18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（新人赛）朱席席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zh-CN" altLang="en-US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solidFill>
                  <a:srgbClr val="00B0F0"/>
                </a:solidFill>
                <a:latin typeface="Times New Roman" panose="02020603050405020304" pitchFamily="18" charset="0"/>
              </a:rPr>
              <a:t>kaggle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平台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竞赛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【11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（活跃赛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）刘凯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zh-CN" altLang="en-US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solidFill>
                  <a:srgbClr val="00B0F0"/>
                </a:solidFill>
                <a:latin typeface="Times New Roman" panose="02020603050405020304" pitchFamily="18" charset="0"/>
              </a:rPr>
              <a:t>DataCastle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大数据竞赛平台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http://www.pkbigdata.com/【9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（活跃赛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+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训练赛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）徐翔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en-US" altLang="zh-CN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4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、数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泉竞赛平台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(datafountain.cn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)【3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王庆勇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en-US" altLang="zh-CN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5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、科赛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（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https://www.kesci.com/apps/home/competition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【5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王庆勇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zh-CN" altLang="en-US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latin typeface="Times New Roman" panose="02020603050405020304" pitchFamily="18" charset="0"/>
              </a:rPr>
              <a:t>6</a:t>
            </a:r>
            <a:r>
              <a:rPr lang="zh-CN" altLang="en-US" dirty="0" smtClean="0"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latin typeface="Times New Roman" panose="02020603050405020304" pitchFamily="18" charset="0"/>
              </a:rPr>
              <a:t>GitHub</a:t>
            </a:r>
            <a:r>
              <a:rPr lang="zh-CN" altLang="en-US" dirty="0" smtClean="0">
                <a:latin typeface="Times New Roman" panose="02020603050405020304" pitchFamily="18" charset="0"/>
              </a:rPr>
              <a:t>数据挖掘类源代码分析</a:t>
            </a:r>
            <a:endParaRPr lang="en-US" altLang="zh-CN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567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24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0180" name="Text Box 3">
            <a:extLst>
              <a:ext uri="{FF2B5EF4-FFF2-40B4-BE49-F238E27FC236}">
                <a16:creationId xmlns:a16="http://schemas.microsoft.com/office/drawing/2014/main" xmlns="" id="{74A5675C-DFA1-45DB-B4C3-FB31C241C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524" y="1268413"/>
            <a:ext cx="8928286" cy="5109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marL="571500" indent="-571500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l"/>
            </a:pPr>
            <a:r>
              <a:rPr lang="zh-CN" altLang="en-US" sz="3600" dirty="0" smtClean="0">
                <a:latin typeface="Times New Roman" panose="02020603050405020304" pitchFamily="18" charset="0"/>
              </a:rPr>
              <a:t>平时成绩</a:t>
            </a:r>
            <a:endParaRPr lang="en-US" altLang="zh-CN" sz="3600" dirty="0" smtClean="0"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n"/>
            </a:pPr>
            <a:r>
              <a:rPr lang="zh-CN" altLang="en-US" dirty="0" smtClean="0">
                <a:latin typeface="Times New Roman" panose="02020603050405020304" pitchFamily="18" charset="0"/>
              </a:rPr>
              <a:t>综合大作业平台</a:t>
            </a:r>
            <a:r>
              <a:rPr lang="en-US" altLang="zh-CN" dirty="0" smtClean="0">
                <a:latin typeface="Times New Roman" panose="02020603050405020304" pitchFamily="18" charset="0"/>
              </a:rPr>
              <a:t>【</a:t>
            </a:r>
            <a:r>
              <a:rPr lang="zh-CN" altLang="en-US" dirty="0" smtClean="0">
                <a:latin typeface="Times New Roman" panose="02020603050405020304" pitchFamily="18" charset="0"/>
              </a:rPr>
              <a:t>前</a:t>
            </a:r>
            <a:r>
              <a:rPr lang="en-US" altLang="zh-CN" dirty="0" smtClean="0">
                <a:latin typeface="Times New Roman" panose="02020603050405020304" pitchFamily="18" charset="0"/>
              </a:rPr>
              <a:t>5</a:t>
            </a:r>
            <a:r>
              <a:rPr lang="zh-CN" altLang="en-US" dirty="0" smtClean="0">
                <a:latin typeface="Times New Roman" panose="02020603050405020304" pitchFamily="18" charset="0"/>
              </a:rPr>
              <a:t>项作业要求</a:t>
            </a:r>
            <a:r>
              <a:rPr lang="en-US" altLang="zh-CN" dirty="0" smtClean="0">
                <a:latin typeface="Times New Roman" panose="02020603050405020304" pitchFamily="18" charset="0"/>
              </a:rPr>
              <a:t>】</a:t>
            </a: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、单人</a:t>
            </a:r>
            <a:r>
              <a:rPr lang="zh-CN" altLang="en-US" sz="2000" dirty="0">
                <a:solidFill>
                  <a:srgbClr val="00B0F0"/>
                </a:solidFill>
                <a:latin typeface="Times New Roman" panose="02020603050405020304" pitchFamily="18" charset="0"/>
              </a:rPr>
              <a:t>选择题目，不允许重复，先报名先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得，微信发给对应的</a:t>
            </a:r>
            <a:r>
              <a:rPr lang="zh-CN" altLang="en-US" sz="2000" dirty="0">
                <a:solidFill>
                  <a:srgbClr val="00B0F0"/>
                </a:solidFill>
                <a:latin typeface="Times New Roman" panose="02020603050405020304" pitchFamily="18" charset="0"/>
              </a:rPr>
              <a:t>教辅</a:t>
            </a:r>
            <a:endParaRPr lang="en-US" altLang="zh-CN" sz="20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、只能够选择比赛截至时间</a:t>
            </a: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月</a:t>
            </a: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20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日之后的题目</a:t>
            </a:r>
            <a:endParaRPr lang="zh-CN" altLang="en-US" sz="2000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sz="2000" dirty="0">
                <a:solidFill>
                  <a:srgbClr val="00B0F0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、注册账号命名规范：</a:t>
            </a:r>
            <a:r>
              <a:rPr lang="en-US" altLang="zh-CN" sz="2000" dirty="0">
                <a:solidFill>
                  <a:srgbClr val="00B0F0"/>
                </a:solidFill>
                <a:latin typeface="Times New Roman" panose="02020603050405020304" pitchFamily="18" charset="0"/>
              </a:rPr>
              <a:t>NUDT</a:t>
            </a:r>
            <a:r>
              <a:rPr lang="zh-CN" altLang="en-US" sz="2000" dirty="0">
                <a:solidFill>
                  <a:srgbClr val="00B0F0"/>
                </a:solidFill>
                <a:latin typeface="Times New Roman" panose="02020603050405020304" pitchFamily="18" charset="0"/>
              </a:rPr>
              <a:t>丁兆云</a:t>
            </a: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DM2020A+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姓名字母首写（如张三命名为“</a:t>
            </a: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NUDT</a:t>
            </a:r>
            <a:r>
              <a:rPr lang="zh-CN" altLang="en-US" sz="2000" dirty="0">
                <a:solidFill>
                  <a:srgbClr val="00B0F0"/>
                </a:solidFill>
                <a:latin typeface="Times New Roman" panose="02020603050405020304" pitchFamily="18" charset="0"/>
              </a:rPr>
              <a:t>丁兆云</a:t>
            </a:r>
            <a:r>
              <a:rPr lang="en-US" altLang="zh-CN" sz="2000" dirty="0">
                <a:solidFill>
                  <a:srgbClr val="00B0F0"/>
                </a:solidFill>
                <a:latin typeface="Times New Roman" panose="02020603050405020304" pitchFamily="18" charset="0"/>
              </a:rPr>
              <a:t>DM2020A </a:t>
            </a: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ZS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”，命名不规范不计成绩</a:t>
            </a:r>
            <a:endParaRPr lang="zh-CN" altLang="en-US" sz="2000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sz="2000" dirty="0">
                <a:solidFill>
                  <a:srgbClr val="00B0F0"/>
                </a:solidFill>
                <a:latin typeface="Times New Roman" panose="02020603050405020304" pitchFamily="18" charset="0"/>
              </a:rPr>
              <a:t>4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、成绩评价方法（</a:t>
            </a: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30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分）：</a:t>
            </a:r>
            <a:endParaRPr lang="en-US" altLang="zh-CN" sz="20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3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排名成绩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20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（排名计量：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log</a:t>
            </a:r>
            <a:r>
              <a:rPr lang="en-US" altLang="zh-CN" sz="1800" baseline="-25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竞赛平台中的排名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/</a:t>
            </a:r>
            <a:r>
              <a:rPr lang="en-US" altLang="zh-CN" sz="1800" dirty="0">
                <a:solidFill>
                  <a:srgbClr val="00B0F0"/>
                </a:solidFill>
                <a:latin typeface="Times New Roman" panose="02020603050405020304" pitchFamily="18" charset="0"/>
              </a:rPr>
              <a:t> log</a:t>
            </a:r>
            <a:r>
              <a:rPr lang="en-US" altLang="zh-CN" sz="1800" baseline="-25000" dirty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1800" dirty="0">
                <a:solidFill>
                  <a:srgbClr val="00B0F0"/>
                </a:solidFill>
                <a:latin typeface="Times New Roman" panose="02020603050405020304" pitchFamily="18" charset="0"/>
              </a:rPr>
              <a:t>竞赛平台中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的所有队伍数目，排名从高到底，前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4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名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20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分，第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5-9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名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19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分，后面以此类推减去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分，减到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0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不计分）</a:t>
            </a:r>
            <a:endParaRPr lang="en-US" altLang="zh-CN" sz="18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3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提交</a:t>
            </a:r>
            <a:r>
              <a:rPr lang="en-US" altLang="zh-CN" sz="1800" dirty="0" err="1" smtClean="0">
                <a:solidFill>
                  <a:srgbClr val="00B0F0"/>
                </a:solidFill>
                <a:latin typeface="Times New Roman" panose="02020603050405020304" pitchFamily="18" charset="0"/>
              </a:rPr>
              <a:t>ppt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文档：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PPT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质量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10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（</a:t>
            </a:r>
            <a:r>
              <a:rPr lang="zh-CN" altLang="en-US" sz="1800" dirty="0">
                <a:solidFill>
                  <a:srgbClr val="00B0F0"/>
                </a:solidFill>
                <a:latin typeface="Times New Roman" panose="02020603050405020304" pitchFamily="18" charset="0"/>
              </a:rPr>
              <a:t>题目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来源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0.5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、题目内容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0.5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、题目数据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0.5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、求解思路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、详细过程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5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、实验结果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、排名结果截图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0.5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</a:t>
            </a:r>
            <a:endParaRPr lang="zh-CN" altLang="en-US" sz="1800" dirty="0">
              <a:solidFill>
                <a:srgbClr val="00B0F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9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25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0180" name="Text Box 3">
            <a:extLst>
              <a:ext uri="{FF2B5EF4-FFF2-40B4-BE49-F238E27FC236}">
                <a16:creationId xmlns:a16="http://schemas.microsoft.com/office/drawing/2014/main" xmlns="" id="{74A5675C-DFA1-45DB-B4C3-FB31C241C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524" y="1268413"/>
            <a:ext cx="8928286" cy="535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marL="571500" indent="-571500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l"/>
            </a:pPr>
            <a:r>
              <a:rPr lang="zh-CN" altLang="en-US" sz="3600" dirty="0" smtClean="0">
                <a:latin typeface="Times New Roman" panose="02020603050405020304" pitchFamily="18" charset="0"/>
              </a:rPr>
              <a:t>平时成绩</a:t>
            </a:r>
            <a:endParaRPr lang="en-US" altLang="zh-CN" sz="3600" dirty="0" smtClean="0"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n"/>
            </a:pPr>
            <a:r>
              <a:rPr lang="zh-CN" altLang="en-US" dirty="0" smtClean="0">
                <a:latin typeface="Times New Roman" panose="02020603050405020304" pitchFamily="18" charset="0"/>
              </a:rPr>
              <a:t>综合大作业平台</a:t>
            </a:r>
            <a:endParaRPr lang="en-US" altLang="zh-CN" dirty="0" smtClean="0"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、阿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里的天池大数据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竞赛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【18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（训练赛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）朱席席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zh-CN" altLang="en-US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solidFill>
                  <a:srgbClr val="00B0F0"/>
                </a:solidFill>
                <a:latin typeface="Times New Roman" panose="02020603050405020304" pitchFamily="18" charset="0"/>
              </a:rPr>
              <a:t>kaggle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平台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竞赛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【11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（活跃赛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）刘凯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zh-CN" altLang="en-US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solidFill>
                  <a:srgbClr val="00B0F0"/>
                </a:solidFill>
                <a:latin typeface="Times New Roman" panose="02020603050405020304" pitchFamily="18" charset="0"/>
              </a:rPr>
              <a:t>DataCastle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大数据竞赛平台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http://www.pkbigdata.com/【9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（活跃赛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+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训练赛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）徐翔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en-US" altLang="zh-CN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4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、数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泉竞赛平台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(datafountain.cn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)【3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王庆勇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en-US" altLang="zh-CN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5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、科赛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（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https://www.kesci.com/apps/home/competition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【5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王庆勇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zh-CN" altLang="en-US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solidFill>
                  <a:srgbClr val="FF0000"/>
                </a:solidFill>
                <a:latin typeface="Times New Roman" panose="02020603050405020304" pitchFamily="18" charset="0"/>
              </a:rPr>
              <a:t>GitHub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数据挖掘类源代码分析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40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26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en-US" altLang="zh-CN" sz="3200" dirty="0" err="1" smtClean="0">
                <a:latin typeface="楷体_GB2312" pitchFamily="49" charset="-122"/>
                <a:ea typeface="楷体_GB2312" pitchFamily="49" charset="-122"/>
              </a:rPr>
              <a:t>github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源代码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7827278"/>
              </p:ext>
            </p:extLst>
          </p:nvPr>
        </p:nvGraphicFramePr>
        <p:xfrm>
          <a:off x="35496" y="44624"/>
          <a:ext cx="8964996" cy="68956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48"/>
                <a:gridCol w="7380820"/>
                <a:gridCol w="1152128"/>
              </a:tblGrid>
              <a:tr h="431962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网址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负责人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https://github.com/abdulfatir/twitter-sentiment-analysis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https://github.com/AlanConstantine/SinglePass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https://github.com/liuhuanyong/TopicCluster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https://github.com/YcheCourseProject/CommunityDetection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https://github.com/letiantian/TextRank4ZH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https://github.com/timothyasp/PageRank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https://github.com/klyc0k/EDSFilter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https://github.com/raviekambaram/forecasting_civil_unrest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https://github.com/Nhrkr/Predicting-Social-Unrest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10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https://github.com/RvI101/Predictive-Analysis-of-Social-Unrest-Events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11</a:t>
                      </a:r>
                      <a:endParaRPr lang="zh-CN" altLang="en-US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https://github.com/aashish-jain/Social-unrest-prediction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12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https://github.com/Vikramjeet-Singh/SocialUnrestTwitterAnalysis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13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https://github.com/rutvikbhavsar/SVM_Classification_Model_for_civil_unrest_relevant_tweets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431962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14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https://github.com/Venkteshkavi/Takaval-Advanced-Information-Retreival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769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27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en-US" altLang="zh-CN" sz="3200" dirty="0" err="1" smtClean="0">
                <a:latin typeface="楷体_GB2312" pitchFamily="49" charset="-122"/>
                <a:ea typeface="楷体_GB2312" pitchFamily="49" charset="-122"/>
              </a:rPr>
              <a:t>github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源代码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2457927"/>
              </p:ext>
            </p:extLst>
          </p:nvPr>
        </p:nvGraphicFramePr>
        <p:xfrm>
          <a:off x="71500" y="1026160"/>
          <a:ext cx="9001000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1158"/>
                <a:gridCol w="7034208"/>
                <a:gridCol w="1275634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网址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负责人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https://github.com/lzha97/hk_news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https://github.com/mathemakitten/china-misinformation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https://github.com/ryankhaleghi/HongKongProtest-Tweet-NLP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https://github.com/SecondDim/crawler-news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https://github.com/rex-chien/taiwan-2020-election-hustings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https://github.com/pynayzr/pynayzr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https://github.com/olala7846/twnews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https://github.com/lincht/PTT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https://github.com/YYYYMao/rssCrawler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https://github.com/shihs/taiwan-company-database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https://github.com/TaiwanStat/Taiwan-news-crawlers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https://github.com/matchawu/OpenData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https://github.com/g0v/twly_crawler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https://github.com/g0v/addressbook.parser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696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28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en-US" altLang="zh-CN" sz="3200" dirty="0" err="1" smtClean="0">
                <a:latin typeface="楷体_GB2312" pitchFamily="49" charset="-122"/>
                <a:ea typeface="楷体_GB2312" pitchFamily="49" charset="-122"/>
              </a:rPr>
              <a:t>github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源代码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215165"/>
              </p:ext>
            </p:extLst>
          </p:nvPr>
        </p:nvGraphicFramePr>
        <p:xfrm>
          <a:off x="107504" y="1026160"/>
          <a:ext cx="8964996" cy="583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2068"/>
                <a:gridCol w="6883257"/>
                <a:gridCol w="1469671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网址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负责人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https://github.com/johnb30/gdelt_download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https://github.com/erbrown33/elk-gdelt-tutorial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https://github.com/choltz95/Evis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https://github.com/code-jon/GDELT_Predict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https://github.com/gdelt-analysis/downloader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https://github.com/olivierdupuis/gdelt_mining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https://github.com/flyrightsister/gdelt_heatmap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https://github.com/jeremieperes/MongoDB-Gdelt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https://github.com/AustinTSchaffer/GDELT-Event-Data-Processor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https://github.com/attacc/networkgdelt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https://github.com/ahazeemi/RevDet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https://github.com/crconline/MMSS-webmining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https://github.com/Kali-Dev/policy-recommendation_data_visualization_omdena_app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https://github.com/kenneth-zhou/News-scraper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丁兆云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419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29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en-US" altLang="zh-CN" sz="3200" dirty="0" err="1" smtClean="0">
                <a:latin typeface="楷体_GB2312" pitchFamily="49" charset="-122"/>
                <a:ea typeface="楷体_GB2312" pitchFamily="49" charset="-122"/>
              </a:rPr>
              <a:t>github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源代码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6550089"/>
              </p:ext>
            </p:extLst>
          </p:nvPr>
        </p:nvGraphicFramePr>
        <p:xfrm>
          <a:off x="107504" y="1026160"/>
          <a:ext cx="8964996" cy="5359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2068"/>
                <a:gridCol w="6883257"/>
                <a:gridCol w="1469671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网址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负责人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https://github.com/Ebiquity/CASIE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刘凯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https://github.com/malllabiisc/RESIDE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刘凯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https://github.com/google-research/bert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刘凯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https://github.com/facebookresearch/SpanBERT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刘凯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https://github.com/autoliuweijie/K-BERT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刘凯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链接：</a:t>
                      </a:r>
                      <a:r>
                        <a:rPr lang="en-US" altLang="zh-CN" dirty="0" smtClean="0"/>
                        <a:t>https://pan.baidu.com/s/1S6MI8rQyQ4U7dLszyb73Yw </a:t>
                      </a:r>
                      <a:r>
                        <a:rPr lang="zh-CN" altLang="en-US" dirty="0" smtClean="0"/>
                        <a:t>提取码：</a:t>
                      </a:r>
                      <a:r>
                        <a:rPr lang="en-US" altLang="zh-CN" dirty="0" smtClean="0"/>
                        <a:t>gc6f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刘凯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https://github.com/DataScienceNigeria/ERNIE-2.0-from-Baidu-Inc.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刘凯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https://github.com/AIasd/noise_fairlearn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王庆勇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https://github.com/IBM/AIF360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王庆勇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https://github.com/dddoss/tensorflow-socher-ntn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朱席席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https://github.com/nddsg/ProjE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朱席席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https://github.com/AbdullahAshfaq/DNN_commonsense-reasoning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朱席席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9229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我的</a:t>
            </a:r>
            <a:r>
              <a:rPr lang="en-US" altLang="zh-CN" dirty="0" err="1" smtClean="0">
                <a:latin typeface="Times New Roman" panose="02020603050405020304" pitchFamily="18" charset="0"/>
                <a:ea typeface="楷体_GB2312" pitchFamily="49" charset="-122"/>
              </a:rPr>
              <a:t>GitHub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资源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55676" y="5805264"/>
            <a:ext cx="6624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https://github.com/zyding1983/datamining</a:t>
            </a:r>
            <a:endParaRPr lang="zh-CN" altLang="en-US" dirty="0"/>
          </a:p>
        </p:txBody>
      </p:sp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1519238"/>
            <a:ext cx="8562975" cy="3819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665540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30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en-US" altLang="zh-CN" sz="3200" dirty="0" err="1" smtClean="0">
                <a:latin typeface="楷体_GB2312" pitchFamily="49" charset="-122"/>
                <a:ea typeface="楷体_GB2312" pitchFamily="49" charset="-122"/>
              </a:rPr>
              <a:t>github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源代码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3570191"/>
              </p:ext>
            </p:extLst>
          </p:nvPr>
        </p:nvGraphicFramePr>
        <p:xfrm>
          <a:off x="107504" y="1026160"/>
          <a:ext cx="8964996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2068"/>
                <a:gridCol w="6883257"/>
                <a:gridCol w="1469671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网址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负责人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https://github.com/xrb92/DKRL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朱席席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https://github.com/bxshi/ConMask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朱席席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https://github.com/TimDettmers/ConvE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朱席席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https://rajarshd.github.io/ChainsofReasoning/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朱席席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https://github.com/nju-websoft/DSKG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朱席席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https://github.com/xwhan/DeepPath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朱席席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https://github.com/IBCNServices/pyRDF2Vec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朱席席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122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31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0180" name="Text Box 3">
            <a:extLst>
              <a:ext uri="{FF2B5EF4-FFF2-40B4-BE49-F238E27FC236}">
                <a16:creationId xmlns:a16="http://schemas.microsoft.com/office/drawing/2014/main" xmlns="" id="{74A5675C-DFA1-45DB-B4C3-FB31C241C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524" y="1268413"/>
            <a:ext cx="8928286" cy="535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marL="571500" indent="-571500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l"/>
            </a:pPr>
            <a:r>
              <a:rPr lang="zh-CN" altLang="en-US" sz="3600" dirty="0" smtClean="0">
                <a:latin typeface="Times New Roman" panose="02020603050405020304" pitchFamily="18" charset="0"/>
              </a:rPr>
              <a:t>平时成绩</a:t>
            </a:r>
            <a:endParaRPr lang="en-US" altLang="zh-CN" sz="3600" dirty="0" smtClean="0"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n"/>
            </a:pPr>
            <a:r>
              <a:rPr lang="zh-CN" altLang="en-US" dirty="0" smtClean="0">
                <a:latin typeface="Times New Roman" panose="02020603050405020304" pitchFamily="18" charset="0"/>
              </a:rPr>
              <a:t>综合大作业平台</a:t>
            </a:r>
            <a:endParaRPr lang="en-US" altLang="zh-CN" dirty="0" smtClean="0"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、阿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里的天池大数据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竞赛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【18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（训练赛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）朱席席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zh-CN" altLang="en-US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solidFill>
                  <a:srgbClr val="00B0F0"/>
                </a:solidFill>
                <a:latin typeface="Times New Roman" panose="02020603050405020304" pitchFamily="18" charset="0"/>
              </a:rPr>
              <a:t>kaggle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平台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竞赛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【11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（活跃赛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）刘凯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zh-CN" altLang="en-US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solidFill>
                  <a:srgbClr val="00B0F0"/>
                </a:solidFill>
                <a:latin typeface="Times New Roman" panose="02020603050405020304" pitchFamily="18" charset="0"/>
              </a:rPr>
              <a:t>DataCastle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大数据竞赛平台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http://www.pkbigdata.com/【9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（活跃赛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+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训练赛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）徐翔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en-US" altLang="zh-CN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4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、数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泉竞赛平台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(datafountain.cn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)【3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王庆勇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en-US" altLang="zh-CN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5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、科赛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（</a:t>
            </a:r>
            <a:r>
              <a:rPr lang="en-US" altLang="zh-CN" dirty="0">
                <a:solidFill>
                  <a:srgbClr val="00B0F0"/>
                </a:solidFill>
                <a:latin typeface="Times New Roman" panose="02020603050405020304" pitchFamily="18" charset="0"/>
              </a:rPr>
              <a:t>https://www.kesci.com/apps/home/competition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）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【5</a:t>
            </a:r>
            <a:r>
              <a:rPr lang="zh-CN" altLang="en-US" dirty="0">
                <a:solidFill>
                  <a:srgbClr val="00B0F0"/>
                </a:solidFill>
                <a:latin typeface="Times New Roman" panose="02020603050405020304" pitchFamily="18" charset="0"/>
              </a:rPr>
              <a:t>王庆勇</a:t>
            </a: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zh-CN" altLang="en-US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 err="1" smtClean="0">
                <a:solidFill>
                  <a:srgbClr val="FF0000"/>
                </a:solidFill>
                <a:latin typeface="Times New Roman" panose="02020603050405020304" pitchFamily="18" charset="0"/>
              </a:rPr>
              <a:t>GitHub</a:t>
            </a:r>
            <a:r>
              <a:rPr lang="zh-CN" alt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数据挖掘类源代码分析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93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32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0180" name="Text Box 3">
            <a:extLst>
              <a:ext uri="{FF2B5EF4-FFF2-40B4-BE49-F238E27FC236}">
                <a16:creationId xmlns:a16="http://schemas.microsoft.com/office/drawing/2014/main" xmlns="" id="{74A5675C-DFA1-45DB-B4C3-FB31C241C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524" y="1268413"/>
            <a:ext cx="8928286" cy="3139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marL="571500" indent="-571500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l"/>
            </a:pPr>
            <a:r>
              <a:rPr lang="zh-CN" altLang="en-US" sz="3600" dirty="0" smtClean="0">
                <a:latin typeface="Times New Roman" panose="02020603050405020304" pitchFamily="18" charset="0"/>
              </a:rPr>
              <a:t>平时成绩</a:t>
            </a:r>
            <a:endParaRPr lang="en-US" altLang="zh-CN" sz="3600" dirty="0" smtClean="0"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n"/>
            </a:pPr>
            <a:r>
              <a:rPr lang="zh-CN" altLang="en-US" dirty="0" smtClean="0">
                <a:latin typeface="Times New Roman" panose="02020603050405020304" pitchFamily="18" charset="0"/>
              </a:rPr>
              <a:t>综合大作业平台</a:t>
            </a:r>
            <a:r>
              <a:rPr lang="en-US" altLang="zh-CN" dirty="0" smtClean="0">
                <a:latin typeface="Times New Roman" panose="02020603050405020304" pitchFamily="18" charset="0"/>
              </a:rPr>
              <a:t>【</a:t>
            </a:r>
            <a:r>
              <a:rPr lang="en-US" altLang="zh-CN" dirty="0" err="1" smtClean="0">
                <a:latin typeface="Times New Roman" panose="02020603050405020304" pitchFamily="18" charset="0"/>
              </a:rPr>
              <a:t>GitHub</a:t>
            </a:r>
            <a:r>
              <a:rPr lang="zh-CN" altLang="en-US" dirty="0" smtClean="0">
                <a:latin typeface="Times New Roman" panose="02020603050405020304" pitchFamily="18" charset="0"/>
              </a:rPr>
              <a:t>源代码分析作业要求</a:t>
            </a:r>
            <a:r>
              <a:rPr lang="en-US" altLang="zh-CN" dirty="0" smtClean="0">
                <a:latin typeface="Times New Roman" panose="02020603050405020304" pitchFamily="18" charset="0"/>
              </a:rPr>
              <a:t>】</a:t>
            </a: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、单人选择一个代码题目</a:t>
            </a:r>
            <a:r>
              <a:rPr lang="zh-CN" altLang="en-US" sz="2000" dirty="0">
                <a:solidFill>
                  <a:srgbClr val="00B0F0"/>
                </a:solidFill>
                <a:latin typeface="Times New Roman" panose="02020603050405020304" pitchFamily="18" charset="0"/>
              </a:rPr>
              <a:t>，不允许重复，先报名先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得，在微信群里发布，以微信群里发布的顺序为主，每个专业课代表以</a:t>
            </a: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excel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统计后（</a:t>
            </a: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excel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字段包括：学号、姓名、专业、源代码链接、负责老师或者助教、负责课代表姓名），所有专业一起合并后把整体情况发给我</a:t>
            </a:r>
            <a:endParaRPr lang="en-US" altLang="zh-CN" sz="20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sz="2000" dirty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、成绩评价方法（</a:t>
            </a: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30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分）</a:t>
            </a:r>
            <a:endParaRPr lang="en-US" altLang="zh-CN" sz="20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59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33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0180" name="Text Box 3">
            <a:extLst>
              <a:ext uri="{FF2B5EF4-FFF2-40B4-BE49-F238E27FC236}">
                <a16:creationId xmlns:a16="http://schemas.microsoft.com/office/drawing/2014/main" xmlns="" id="{74A5675C-DFA1-45DB-B4C3-FB31C241C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524" y="1268413"/>
            <a:ext cx="8928286" cy="5693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marL="571500" indent="-571500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l"/>
            </a:pPr>
            <a:r>
              <a:rPr lang="zh-CN" altLang="en-US" sz="2800" dirty="0" smtClean="0">
                <a:latin typeface="Times New Roman" panose="02020603050405020304" pitchFamily="18" charset="0"/>
              </a:rPr>
              <a:t>平时成绩</a:t>
            </a:r>
            <a:endParaRPr lang="en-US" altLang="zh-CN" sz="2800" dirty="0" smtClean="0"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n"/>
            </a:pPr>
            <a:r>
              <a:rPr lang="zh-CN" altLang="en-US" sz="2000" dirty="0" smtClean="0">
                <a:latin typeface="Times New Roman" panose="02020603050405020304" pitchFamily="18" charset="0"/>
              </a:rPr>
              <a:t>综合大作业平台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【</a:t>
            </a:r>
            <a:r>
              <a:rPr lang="en-US" altLang="zh-CN" sz="2000" dirty="0" err="1" smtClean="0">
                <a:latin typeface="Times New Roman" panose="02020603050405020304" pitchFamily="18" charset="0"/>
              </a:rPr>
              <a:t>GitHub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源代码分析作业要求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】</a:t>
            </a: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en-US" altLang="zh-CN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成绩评价方法（</a:t>
            </a: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30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分）：</a:t>
            </a:r>
            <a:endParaRPr lang="en-US" altLang="zh-CN" sz="20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跑通源代码（到负责人处验收）计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10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endParaRPr lang="en-US" altLang="zh-CN" sz="18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提交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word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文档：文档质量成绩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20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endParaRPr lang="en-US" altLang="zh-CN" sz="1800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源代码</a:t>
            </a:r>
            <a:r>
              <a:rPr lang="zh-CN" altLang="en-US" sz="14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理论原理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【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提炼出了源代码对应的理论算法（比如贝叶斯分类算法、支持向量机算法等），且详细阐述理论算法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源代码的</a:t>
            </a:r>
            <a:r>
              <a:rPr lang="zh-CN" altLang="en-US" sz="14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输入数据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5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【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有数据基本介绍计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分、有数据字段介绍计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分、有数据的基本统计分析计</a:t>
            </a:r>
            <a:r>
              <a:rPr lang="en-US" altLang="zh-CN" sz="1400" dirty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分（数据规模、每个字段的均值、方差等统计特性）、有数据的基本可视化分析计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分（直方图、折线图等）、有其他额外数据基本分析计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分（比如词频统计等）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源代码</a:t>
            </a:r>
            <a:r>
              <a:rPr lang="zh-CN" altLang="en-US" sz="14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输出数据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【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输出数据</a:t>
            </a:r>
            <a:r>
              <a:rPr lang="zh-CN" altLang="en-US" sz="1400" dirty="0">
                <a:solidFill>
                  <a:srgbClr val="00B0F0"/>
                </a:solidFill>
                <a:latin typeface="Times New Roman" panose="02020603050405020304" pitchFamily="18" charset="0"/>
              </a:rPr>
              <a:t>基本介绍计</a:t>
            </a:r>
            <a:r>
              <a:rPr lang="en-US" altLang="zh-CN" sz="1400" dirty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、输出数据</a:t>
            </a:r>
            <a:r>
              <a:rPr lang="zh-CN" altLang="en-US" sz="1400" dirty="0">
                <a:solidFill>
                  <a:srgbClr val="00B0F0"/>
                </a:solidFill>
                <a:latin typeface="Times New Roman" panose="02020603050405020304" pitchFamily="18" charset="0"/>
              </a:rPr>
              <a:t>字段介绍计</a:t>
            </a:r>
            <a:r>
              <a:rPr lang="en-US" altLang="zh-CN" sz="1400" dirty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源代码</a:t>
            </a:r>
            <a:r>
              <a:rPr lang="zh-CN" altLang="en-US" sz="14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过程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5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【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预处理方法分析计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【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数据清洗、数据集成、数据规约、数据变换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、数据输入与预处理接口分析计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分、预处理与核心算法接口分析计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分、核心算法与输出接口分析计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分、整体交互流程计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源代码</a:t>
            </a:r>
            <a:r>
              <a:rPr lang="zh-CN" altLang="en-US" sz="14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实验结果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【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有实验结果输出文件计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分、实验结果可解释性阐述计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分、实验结果可视化分析计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分（如准确率、召回率等的柱状图、直方图分析等）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源代码</a:t>
            </a:r>
            <a:r>
              <a:rPr lang="zh-CN" altLang="en-US" sz="14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进一步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【</a:t>
            </a:r>
            <a:r>
              <a:rPr lang="zh-CN" altLang="en-US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在源代码基础上，具有其他更进一步的功能实现及分析</a:t>
            </a:r>
            <a:r>
              <a:rPr lang="en-US" altLang="zh-CN" sz="14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】</a:t>
            </a:r>
            <a:endParaRPr lang="zh-CN" altLang="en-US" sz="14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75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34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0180" name="Text Box 3">
            <a:extLst>
              <a:ext uri="{FF2B5EF4-FFF2-40B4-BE49-F238E27FC236}">
                <a16:creationId xmlns:a16="http://schemas.microsoft.com/office/drawing/2014/main" xmlns="" id="{74A5675C-DFA1-45DB-B4C3-FB31C241C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524" y="1268413"/>
            <a:ext cx="8928286" cy="557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marL="571500" indent="-571500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l"/>
            </a:pPr>
            <a:r>
              <a:rPr lang="zh-CN" altLang="en-US" sz="2800" dirty="0" smtClean="0">
                <a:latin typeface="Times New Roman" panose="02020603050405020304" pitchFamily="18" charset="0"/>
              </a:rPr>
              <a:t>平时成绩</a:t>
            </a:r>
            <a:endParaRPr lang="en-US" altLang="zh-CN" sz="2800" dirty="0" smtClean="0"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n"/>
            </a:pPr>
            <a:r>
              <a:rPr lang="zh-CN" altLang="en-US" sz="2000" dirty="0" smtClean="0">
                <a:latin typeface="Times New Roman" panose="02020603050405020304" pitchFamily="18" charset="0"/>
              </a:rPr>
              <a:t>综合大作业平台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【</a:t>
            </a:r>
            <a:r>
              <a:rPr lang="en-US" altLang="zh-CN" sz="2000" dirty="0" err="1" smtClean="0">
                <a:latin typeface="Times New Roman" panose="02020603050405020304" pitchFamily="18" charset="0"/>
              </a:rPr>
              <a:t>GitHub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源代码分析作业要求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】</a:t>
            </a: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成绩评价方法（</a:t>
            </a:r>
            <a:r>
              <a:rPr lang="en-US" altLang="zh-CN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30</a:t>
            </a:r>
            <a:r>
              <a:rPr lang="zh-CN" altLang="en-US" sz="20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分）：</a:t>
            </a:r>
            <a:endParaRPr lang="en-US" altLang="zh-CN" sz="20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跑通源代码（到负责人处验收）计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10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</a:t>
            </a:r>
            <a:endParaRPr lang="en-US" altLang="zh-CN" sz="18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ü"/>
            </a:pP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提交</a:t>
            </a:r>
            <a:r>
              <a:rPr lang="en-US" altLang="zh-CN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word</a:t>
            </a:r>
            <a:r>
              <a:rPr lang="zh-CN" altLang="en-US" sz="18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文档目录</a:t>
            </a:r>
            <a:endParaRPr lang="en-US" altLang="zh-CN" sz="1800" dirty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en-US" altLang="zh-CN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、源代码</a:t>
            </a:r>
            <a:r>
              <a:rPr lang="zh-CN" altLang="en-US" sz="16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理论原理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  <a:endParaRPr lang="en-US" altLang="zh-CN" sz="16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en-US" altLang="zh-CN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、源代码的</a:t>
            </a:r>
            <a:r>
              <a:rPr lang="zh-CN" altLang="en-US" sz="16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输入数据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  <a:endParaRPr lang="en-US" altLang="zh-CN" sz="16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3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2.1 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数据基本介绍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.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；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有数据字段；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2.3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数据的基本统计分析；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2.4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数据的基本可视化分析；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2.5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其他额外数据基本分析</a:t>
            </a:r>
            <a:endParaRPr lang="en-US" altLang="zh-CN" sz="105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en-US" altLang="zh-CN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、源代码</a:t>
            </a:r>
            <a:r>
              <a:rPr lang="zh-CN" altLang="en-US" sz="16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输出数据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  <a:endParaRPr lang="en-US" altLang="zh-CN" sz="16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3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3.1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输出数据</a:t>
            </a:r>
            <a:r>
              <a:rPr lang="zh-CN" altLang="en-US" sz="1050" dirty="0">
                <a:solidFill>
                  <a:srgbClr val="00B0F0"/>
                </a:solidFill>
                <a:latin typeface="Times New Roman" panose="02020603050405020304" pitchFamily="18" charset="0"/>
              </a:rPr>
              <a:t>基本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介绍；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3.2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输出数据</a:t>
            </a:r>
            <a:r>
              <a:rPr lang="zh-CN" altLang="en-US" sz="1050" dirty="0">
                <a:solidFill>
                  <a:srgbClr val="00B0F0"/>
                </a:solidFill>
                <a:latin typeface="Times New Roman" panose="02020603050405020304" pitchFamily="18" charset="0"/>
              </a:rPr>
              <a:t>字段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介绍</a:t>
            </a:r>
            <a:endParaRPr lang="en-US" altLang="zh-CN" sz="105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en-US" altLang="zh-CN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4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、源代码</a:t>
            </a:r>
            <a:r>
              <a:rPr lang="zh-CN" altLang="en-US" sz="16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过程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  <a:endParaRPr lang="en-US" altLang="zh-CN" sz="16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3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4.1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预处理方法分析；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4.2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数据输入与预处理接口；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4.3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预处理与核心算法接口分析；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4.4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核心算法与输出接口分析；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4.5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整体交互流程</a:t>
            </a:r>
            <a:endParaRPr lang="en-US" altLang="zh-CN" sz="105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en-US" altLang="zh-CN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5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、源代码</a:t>
            </a:r>
            <a:r>
              <a:rPr lang="zh-CN" altLang="en-US" sz="16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实验结果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  <a:endParaRPr lang="en-US" altLang="zh-CN" sz="160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3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5.1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实验结果输出文件介绍；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5.2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实验结果可解释性阐述；</a:t>
            </a:r>
            <a:r>
              <a:rPr lang="en-US" altLang="zh-CN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5.3</a:t>
            </a:r>
            <a:r>
              <a:rPr lang="zh-CN" altLang="en-US" sz="105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实验结果可视化分析</a:t>
            </a:r>
            <a:endParaRPr lang="en-US" altLang="zh-CN" sz="1050" dirty="0" smtClean="0">
              <a:solidFill>
                <a:srgbClr val="00B0F0"/>
              </a:solidFill>
              <a:latin typeface="Times New Roman" panose="02020603050405020304" pitchFamily="18" charset="0"/>
            </a:endParaRPr>
          </a:p>
          <a:p>
            <a:pPr lvl="2" eaLnBrk="1" hangingPunct="1">
              <a:spcBef>
                <a:spcPct val="50000"/>
              </a:spcBef>
              <a:buClrTx/>
              <a:buFont typeface="Wingdings" pitchFamily="2" charset="2"/>
              <a:buChar char="ü"/>
            </a:pPr>
            <a:r>
              <a:rPr lang="en-US" altLang="zh-CN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6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、源代码</a:t>
            </a:r>
            <a:r>
              <a:rPr lang="zh-CN" altLang="en-US" sz="16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进一步</a:t>
            </a:r>
            <a:r>
              <a:rPr lang="zh-CN" altLang="en-US" sz="1600" dirty="0" smtClean="0">
                <a:solidFill>
                  <a:srgbClr val="00B0F0"/>
                </a:solidFill>
                <a:latin typeface="Times New Roman" panose="02020603050405020304" pitchFamily="18" charset="0"/>
              </a:rPr>
              <a:t>分析</a:t>
            </a:r>
          </a:p>
        </p:txBody>
      </p:sp>
    </p:spTree>
    <p:extLst>
      <p:ext uri="{BB962C8B-B14F-4D97-AF65-F5344CB8AC3E}">
        <p14:creationId xmlns:p14="http://schemas.microsoft.com/office/powerpoint/2010/main" val="328429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35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0180" name="Text Box 3">
            <a:extLst>
              <a:ext uri="{FF2B5EF4-FFF2-40B4-BE49-F238E27FC236}">
                <a16:creationId xmlns:a16="http://schemas.microsoft.com/office/drawing/2014/main" xmlns="" id="{74A5675C-DFA1-45DB-B4C3-FB31C241C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524" y="1268413"/>
            <a:ext cx="8928286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marL="571500" indent="-571500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l"/>
            </a:pPr>
            <a:r>
              <a:rPr lang="zh-CN" altLang="en-US" sz="2800" dirty="0" smtClean="0">
                <a:latin typeface="Times New Roman" panose="02020603050405020304" pitchFamily="18" charset="0"/>
              </a:rPr>
              <a:t>平时成绩</a:t>
            </a:r>
            <a:endParaRPr lang="en-US" altLang="zh-CN" sz="2800" dirty="0" smtClean="0">
              <a:latin typeface="Times New Roman" panose="02020603050405020304" pitchFamily="18" charset="0"/>
            </a:endParaRPr>
          </a:p>
          <a:p>
            <a:pPr lvl="1" eaLnBrk="1" hangingPunct="1">
              <a:spcBef>
                <a:spcPct val="50000"/>
              </a:spcBef>
              <a:buClrTx/>
              <a:buSzTx/>
              <a:buFont typeface="Wingdings" pitchFamily="2" charset="2"/>
              <a:buChar char="n"/>
            </a:pPr>
            <a:r>
              <a:rPr lang="zh-CN" altLang="en-US" sz="2000" dirty="0" smtClean="0">
                <a:latin typeface="Times New Roman" panose="02020603050405020304" pitchFamily="18" charset="0"/>
              </a:rPr>
              <a:t>综合大作业平台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【</a:t>
            </a:r>
            <a:r>
              <a:rPr lang="en-US" altLang="zh-CN" sz="2000" dirty="0" err="1" smtClean="0">
                <a:latin typeface="Times New Roman" panose="02020603050405020304" pitchFamily="18" charset="0"/>
              </a:rPr>
              <a:t>GitHub</a:t>
            </a:r>
            <a:r>
              <a:rPr lang="zh-CN" altLang="en-US" sz="2000" dirty="0" smtClean="0">
                <a:latin typeface="Times New Roman" panose="02020603050405020304" pitchFamily="18" charset="0"/>
              </a:rPr>
              <a:t>源代码分析作业要求</a:t>
            </a:r>
            <a:r>
              <a:rPr lang="en-US" altLang="zh-CN" sz="2000" dirty="0" smtClean="0">
                <a:latin typeface="Times New Roman" panose="02020603050405020304" pitchFamily="18" charset="0"/>
              </a:rPr>
              <a:t>】</a:t>
            </a:r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348880"/>
            <a:ext cx="5143500" cy="10858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 bwMode="auto">
          <a:xfrm>
            <a:off x="2915816" y="3825044"/>
            <a:ext cx="3492388" cy="792088"/>
          </a:xfrm>
          <a:prstGeom prst="rect">
            <a:avLst/>
          </a:prstGeom>
          <a:noFill/>
          <a:ln w="12700" cap="sq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64288" y="4221088"/>
            <a:ext cx="15225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选好题目后通过微信小程序：填写</a:t>
            </a:r>
            <a:r>
              <a:rPr lang="en-US" altLang="zh-CN" dirty="0" smtClean="0"/>
              <a:t>D</a:t>
            </a:r>
            <a:r>
              <a:rPr lang="zh-CN" altLang="en-US" dirty="0" smtClean="0"/>
              <a:t>、</a:t>
            </a:r>
            <a:r>
              <a:rPr lang="en-US" altLang="zh-CN" dirty="0" smtClean="0"/>
              <a:t>E</a:t>
            </a:r>
            <a:r>
              <a:rPr lang="zh-CN" altLang="en-US" dirty="0" smtClean="0"/>
              <a:t>、</a:t>
            </a:r>
            <a:r>
              <a:rPr lang="en-US" altLang="zh-CN" dirty="0" smtClean="0"/>
              <a:t>F</a:t>
            </a:r>
            <a:r>
              <a:rPr lang="zh-CN" altLang="en-US" dirty="0" smtClean="0"/>
              <a:t>、</a:t>
            </a:r>
            <a:r>
              <a:rPr lang="en-US" altLang="zh-CN" dirty="0" smtClean="0"/>
              <a:t>G</a:t>
            </a:r>
            <a:r>
              <a:rPr lang="zh-CN" altLang="en-US" dirty="0" smtClean="0"/>
              <a:t>、</a:t>
            </a:r>
            <a:r>
              <a:rPr lang="en-US" altLang="zh-CN" dirty="0" smtClean="0"/>
              <a:t>H</a:t>
            </a:r>
            <a:r>
              <a:rPr lang="zh-CN" altLang="en-US" dirty="0" smtClean="0"/>
              <a:t>列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398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36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课程要求</a:t>
            </a:r>
            <a:r>
              <a:rPr lang="en-US" altLang="zh-CN" sz="320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综合大作业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51620" y="2132856"/>
            <a:ext cx="73088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3600" dirty="0" smtClean="0"/>
              <a:t>要求：综合大作业在</a:t>
            </a:r>
            <a:r>
              <a:rPr lang="en-US" altLang="zh-CN" sz="3600" dirty="0" smtClean="0">
                <a:solidFill>
                  <a:srgbClr val="FF0000"/>
                </a:solidFill>
              </a:rPr>
              <a:t>2</a:t>
            </a:r>
            <a:r>
              <a:rPr lang="zh-CN" altLang="en-US" sz="3600" dirty="0" smtClean="0">
                <a:solidFill>
                  <a:srgbClr val="FF0000"/>
                </a:solidFill>
              </a:rPr>
              <a:t>月</a:t>
            </a:r>
            <a:r>
              <a:rPr lang="en-US" altLang="zh-CN" sz="3600" dirty="0" smtClean="0">
                <a:solidFill>
                  <a:srgbClr val="FF0000"/>
                </a:solidFill>
              </a:rPr>
              <a:t>20</a:t>
            </a:r>
            <a:r>
              <a:rPr lang="zh-CN" altLang="en-US" sz="3600" dirty="0" smtClean="0">
                <a:solidFill>
                  <a:srgbClr val="FF0000"/>
                </a:solidFill>
              </a:rPr>
              <a:t>日之前</a:t>
            </a:r>
            <a:r>
              <a:rPr lang="zh-CN" altLang="en-US" sz="3600" dirty="0" smtClean="0"/>
              <a:t>所有同学完成选题，各位同学在后期的练习和作业中</a:t>
            </a:r>
            <a:r>
              <a:rPr lang="zh-CN" altLang="en-US" sz="3600" dirty="0" smtClean="0">
                <a:solidFill>
                  <a:srgbClr val="FF0000"/>
                </a:solidFill>
              </a:rPr>
              <a:t>以自己的大作业为基础</a:t>
            </a:r>
            <a:r>
              <a:rPr lang="zh-CN" altLang="en-US" sz="3600" dirty="0" smtClean="0"/>
              <a:t>来完成，这样既能够得平时作业分，也能够为综合大作业完成做好铺垫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971213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xmlns="" id="{7AC0E375-BE94-4399-8645-71BA57A6DDE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F6DAEC9-13A5-475C-A75D-D337DC38D7BB}" type="slidenum">
              <a:rPr lang="zh-CN" altLang="en-US" sz="1200" b="0">
                <a:latin typeface="Arial Black" panose="020B0A04020102020204" pitchFamily="34" charset="0"/>
              </a:rPr>
              <a:pPr algn="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37</a:t>
            </a:fld>
            <a:endParaRPr lang="en-US" altLang="zh-CN" sz="1200" b="0">
              <a:latin typeface="Arial Black" panose="020B0A04020102020204" pitchFamily="34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xmlns="" id="{1311B481-4C05-4204-AE18-59155C3B1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84213" y="368300"/>
            <a:ext cx="8229600" cy="33496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楷体_GB2312" pitchFamily="49" charset="-122"/>
                <a:ea typeface="楷体_GB2312" pitchFamily="49" charset="-122"/>
              </a:rPr>
              <a:t>V</a:t>
            </a:r>
            <a:r>
              <a:rPr lang="en-US" altLang="zh-CN" sz="3200" dirty="0">
                <a:latin typeface="楷体_GB2312" pitchFamily="49" charset="-122"/>
                <a:ea typeface="楷体_GB2312" pitchFamily="49" charset="-122"/>
              </a:rPr>
              <a:t>. </a:t>
            </a:r>
            <a:r>
              <a:rPr lang="zh-CN" altLang="en-US" sz="3200" dirty="0" smtClean="0">
                <a:latin typeface="楷体_GB2312" pitchFamily="49" charset="-122"/>
                <a:ea typeface="楷体_GB2312" pitchFamily="49" charset="-122"/>
              </a:rPr>
              <a:t>第二次课后作业</a:t>
            </a:r>
            <a:endParaRPr lang="zh-CN" altLang="en-US" sz="320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 bwMode="auto">
          <a:xfrm>
            <a:off x="539750" y="1304764"/>
            <a:ext cx="8229600" cy="474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b="1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b="1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b="1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b="1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zh-CN" altLang="en-US" sz="2400" dirty="0" smtClean="0"/>
              <a:t>第二次课后作业</a:t>
            </a:r>
            <a:r>
              <a:rPr lang="en-US" altLang="zh-CN" sz="2400" dirty="0" smtClean="0"/>
              <a:t>-</a:t>
            </a:r>
            <a:r>
              <a:rPr lang="zh-CN" altLang="en-US" sz="2400" dirty="0" smtClean="0"/>
              <a:t>在</a:t>
            </a:r>
            <a:r>
              <a:rPr lang="en-US" altLang="zh-CN" sz="2400" dirty="0" err="1" smtClean="0"/>
              <a:t>educoder</a:t>
            </a:r>
            <a:r>
              <a:rPr lang="zh-CN" altLang="en-US" sz="2400" dirty="0" smtClean="0"/>
              <a:t>平台上完成作业</a:t>
            </a:r>
          </a:p>
          <a:p>
            <a:pPr lvl="1">
              <a:lnSpc>
                <a:spcPct val="80000"/>
              </a:lnSpc>
            </a:pPr>
            <a:r>
              <a:rPr lang="en-US" altLang="zh-CN" sz="2400" dirty="0">
                <a:hlinkClick r:id="rId2"/>
              </a:rPr>
              <a:t>https://</a:t>
            </a:r>
            <a:r>
              <a:rPr lang="en-US" altLang="zh-CN" sz="2400" dirty="0" smtClean="0">
                <a:hlinkClick r:id="rId2"/>
              </a:rPr>
              <a:t>www.educoder.net/shixuns/3b68gcuy/challenges</a:t>
            </a:r>
            <a:endParaRPr lang="en-US" altLang="zh-CN" sz="2400" dirty="0">
              <a:solidFill>
                <a:srgbClr val="FF0000"/>
              </a:solidFill>
            </a:endParaRPr>
          </a:p>
          <a:p>
            <a:pPr lvl="1">
              <a:lnSpc>
                <a:spcPct val="80000"/>
              </a:lnSpc>
            </a:pPr>
            <a:r>
              <a:rPr lang="en-US" altLang="zh-CN" sz="2400" dirty="0">
                <a:solidFill>
                  <a:srgbClr val="FF0000"/>
                </a:solidFill>
                <a:hlinkClick r:id="rId3"/>
              </a:rPr>
              <a:t>https://</a:t>
            </a:r>
            <a:r>
              <a:rPr lang="en-US" altLang="zh-CN" sz="2400" dirty="0" smtClean="0">
                <a:solidFill>
                  <a:srgbClr val="FF0000"/>
                </a:solidFill>
                <a:hlinkClick r:id="rId3"/>
              </a:rPr>
              <a:t>www.educoder.net/shixuns/relpnffc/challenges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lvl="1">
              <a:lnSpc>
                <a:spcPct val="80000"/>
              </a:lnSpc>
            </a:pPr>
            <a:r>
              <a:rPr lang="en-US" altLang="zh-CN" sz="2400" dirty="0">
                <a:solidFill>
                  <a:srgbClr val="FF0000"/>
                </a:solidFill>
                <a:hlinkClick r:id="rId4"/>
              </a:rPr>
              <a:t>https://</a:t>
            </a:r>
            <a:r>
              <a:rPr lang="en-US" altLang="zh-CN" sz="2400" dirty="0" smtClean="0">
                <a:solidFill>
                  <a:srgbClr val="FF0000"/>
                </a:solidFill>
                <a:hlinkClick r:id="rId4"/>
              </a:rPr>
              <a:t>www.educoder.net/shixuns/iotbujv8/challenges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lvl="1">
              <a:lnSpc>
                <a:spcPct val="80000"/>
              </a:lnSpc>
            </a:pPr>
            <a:r>
              <a:rPr lang="en-US" altLang="zh-CN" sz="2400" dirty="0">
                <a:solidFill>
                  <a:srgbClr val="FF0000"/>
                </a:solidFill>
                <a:hlinkClick r:id="rId5"/>
              </a:rPr>
              <a:t>https://www.educoder.net/shixuns/zyr6upbs/challenges</a:t>
            </a:r>
          </a:p>
          <a:p>
            <a:pPr lvl="1">
              <a:lnSpc>
                <a:spcPct val="80000"/>
              </a:lnSpc>
            </a:pPr>
            <a:r>
              <a:rPr lang="en-US" altLang="zh-CN" sz="2400" dirty="0" smtClean="0">
                <a:solidFill>
                  <a:srgbClr val="FF0000"/>
                </a:solidFill>
                <a:hlinkClick r:id="rId5"/>
              </a:rPr>
              <a:t>https</a:t>
            </a:r>
            <a:r>
              <a:rPr lang="en-US" altLang="zh-CN" sz="2400" dirty="0">
                <a:solidFill>
                  <a:srgbClr val="FF0000"/>
                </a:solidFill>
                <a:hlinkClick r:id="rId5"/>
              </a:rPr>
              <a:t>://</a:t>
            </a:r>
            <a:r>
              <a:rPr lang="en-US" altLang="zh-CN" sz="2400" dirty="0" smtClean="0">
                <a:solidFill>
                  <a:srgbClr val="FF0000"/>
                </a:solidFill>
                <a:hlinkClick r:id="rId5"/>
              </a:rPr>
              <a:t>www.educoder.net/shixuns/8ozahglc/challenges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lvl="1">
              <a:lnSpc>
                <a:spcPct val="80000"/>
              </a:lnSpc>
            </a:pPr>
            <a:r>
              <a:rPr lang="en-US" altLang="zh-CN" sz="2400" dirty="0">
                <a:solidFill>
                  <a:srgbClr val="FF0000"/>
                </a:solidFill>
                <a:hlinkClick r:id="rId6"/>
              </a:rPr>
              <a:t>https://</a:t>
            </a:r>
            <a:r>
              <a:rPr lang="en-US" altLang="zh-CN" sz="2400" dirty="0" smtClean="0">
                <a:solidFill>
                  <a:srgbClr val="FF0000"/>
                </a:solidFill>
                <a:hlinkClick r:id="rId6"/>
              </a:rPr>
              <a:t>www.educoder.net/shixuns/fej8xwbm/challenges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lvl="1">
              <a:lnSpc>
                <a:spcPct val="80000"/>
              </a:lnSpc>
            </a:pPr>
            <a:endParaRPr lang="zh-CN" altLang="en-US" sz="2400" dirty="0" smtClean="0">
              <a:solidFill>
                <a:srgbClr val="FF0000"/>
              </a:solidFill>
            </a:endParaRPr>
          </a:p>
          <a:p>
            <a:pPr lvl="1">
              <a:lnSpc>
                <a:spcPct val="80000"/>
              </a:lnSpc>
            </a:pPr>
            <a:endParaRPr lang="zh-CN" altLang="en-US" sz="24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1763688" y="5877272"/>
            <a:ext cx="8064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</a:rPr>
              <a:t>提交作业截至时间：</a:t>
            </a:r>
            <a:r>
              <a:rPr lang="en-US" altLang="zh-CN" b="1" dirty="0" smtClean="0">
                <a:solidFill>
                  <a:srgbClr val="FF0000"/>
                </a:solidFill>
              </a:rPr>
              <a:t>2020</a:t>
            </a:r>
            <a:r>
              <a:rPr lang="zh-CN" altLang="en-US" b="1" dirty="0" smtClean="0">
                <a:solidFill>
                  <a:srgbClr val="FF0000"/>
                </a:solidFill>
              </a:rPr>
              <a:t>年</a:t>
            </a:r>
            <a:r>
              <a:rPr lang="en-US" altLang="zh-CN" b="1" dirty="0" smtClean="0">
                <a:solidFill>
                  <a:srgbClr val="FF0000"/>
                </a:solidFill>
              </a:rPr>
              <a:t>2</a:t>
            </a:r>
            <a:r>
              <a:rPr lang="zh-CN" altLang="en-US" b="1" dirty="0" smtClean="0">
                <a:solidFill>
                  <a:srgbClr val="FF0000"/>
                </a:solidFill>
              </a:rPr>
              <a:t>月</a:t>
            </a:r>
            <a:r>
              <a:rPr lang="en-US" altLang="zh-CN" b="1" dirty="0" smtClean="0">
                <a:solidFill>
                  <a:srgbClr val="FF0000"/>
                </a:solidFill>
              </a:rPr>
              <a:t>20</a:t>
            </a:r>
            <a:r>
              <a:rPr lang="zh-CN" altLang="en-US" b="1" dirty="0" smtClean="0">
                <a:solidFill>
                  <a:srgbClr val="FF0000"/>
                </a:solidFill>
              </a:rPr>
              <a:t>日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72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>
            <a:extLst>
              <a:ext uri="{FF2B5EF4-FFF2-40B4-BE49-F238E27FC236}">
                <a16:creationId xmlns:a16="http://schemas.microsoft.com/office/drawing/2014/main" xmlns="" id="{F4F7A40A-F2C5-47CC-8B26-DEE2E63F05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750" y="2743200"/>
            <a:ext cx="8318500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800100" indent="-34290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None/>
            </a:pPr>
            <a:r>
              <a:rPr lang="en-US" altLang="zh-CN" sz="3200" b="0">
                <a:latin typeface="Arial" panose="020B0604020202020204" pitchFamily="34" charset="0"/>
              </a:rPr>
              <a:t>Any Questions</a:t>
            </a:r>
            <a:r>
              <a:rPr lang="zh-CN" altLang="en-US" sz="3200" b="0">
                <a:latin typeface="Arial" panose="020B0604020202020204" pitchFamily="34" charset="0"/>
              </a:rPr>
              <a:t>？</a:t>
            </a:r>
            <a:endParaRPr lang="en-US" altLang="zh-CN" sz="3200" b="0">
              <a:latin typeface="Arial" panose="020B0604020202020204" pitchFamily="34" charset="0"/>
            </a:endParaRPr>
          </a:p>
          <a:p>
            <a:pPr algn="ctr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None/>
            </a:pPr>
            <a:endParaRPr lang="en-US" altLang="zh-CN" sz="3200" b="0">
              <a:latin typeface="Arial" panose="020B0604020202020204" pitchFamily="34" charset="0"/>
            </a:endParaRPr>
          </a:p>
          <a:p>
            <a:pPr algn="ctr">
              <a:spcBef>
                <a:spcPct val="10000"/>
              </a:spcBef>
              <a:spcAft>
                <a:spcPts val="400"/>
              </a:spcAft>
              <a:buClr>
                <a:srgbClr val="0C7B9C"/>
              </a:buClr>
              <a:buSzPct val="75000"/>
              <a:buFont typeface="Monotype Sorts" pitchFamily="2" charset="2"/>
              <a:buNone/>
            </a:pPr>
            <a:r>
              <a:rPr lang="zh-CN" altLang="en-US" sz="3200" b="0">
                <a:latin typeface="Arial" panose="020B0604020202020204" pitchFamily="34" charset="0"/>
              </a:rPr>
              <a:t>谢谢！</a:t>
            </a:r>
            <a:endParaRPr lang="en-US" altLang="zh-CN" sz="3200" b="0">
              <a:latin typeface="Arial" panose="020B0604020202020204" pitchFamily="34" charset="0"/>
            </a:endParaRPr>
          </a:p>
        </p:txBody>
      </p:sp>
      <p:sp>
        <p:nvSpPr>
          <p:cNvPr id="19459" name="文本框 2">
            <a:extLst>
              <a:ext uri="{FF2B5EF4-FFF2-40B4-BE49-F238E27FC236}">
                <a16:creationId xmlns:a16="http://schemas.microsoft.com/office/drawing/2014/main" xmlns="" id="{BCF831F6-F7C6-4190-9A06-BB134AD6BE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9000" y="6132513"/>
            <a:ext cx="1905000" cy="6492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 b="0">
              <a:latin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学生众包提问反馈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55676" y="5409220"/>
            <a:ext cx="66247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在里面提</a:t>
            </a:r>
            <a:r>
              <a:rPr lang="en-US" altLang="zh-CN" dirty="0" smtClean="0"/>
              <a:t>1</a:t>
            </a:r>
            <a:r>
              <a:rPr lang="zh-CN" altLang="en-US" dirty="0" smtClean="0"/>
              <a:t>问，上课答题成绩中计</a:t>
            </a:r>
            <a:r>
              <a:rPr lang="en-US" altLang="zh-CN" dirty="0" smtClean="0"/>
              <a:t>1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在里面回复</a:t>
            </a:r>
            <a:r>
              <a:rPr lang="en-US" altLang="zh-CN" dirty="0" smtClean="0"/>
              <a:t>1</a:t>
            </a:r>
            <a:r>
              <a:rPr lang="zh-CN" altLang="en-US" dirty="0" smtClean="0"/>
              <a:t>个问题</a:t>
            </a:r>
            <a:r>
              <a:rPr lang="zh-CN" altLang="en-US" dirty="0"/>
              <a:t>，上课答题成绩</a:t>
            </a:r>
            <a:r>
              <a:rPr lang="zh-CN" altLang="en-US" dirty="0" smtClean="0"/>
              <a:t>中计</a:t>
            </a:r>
            <a:r>
              <a:rPr lang="en-US" altLang="zh-CN" dirty="0" smtClean="0"/>
              <a:t>2</a:t>
            </a:r>
            <a:r>
              <a:rPr lang="zh-CN" altLang="en-US" dirty="0" smtClean="0"/>
              <a:t>分</a:t>
            </a:r>
            <a:endParaRPr lang="en-US" altLang="zh-CN" dirty="0" smtClean="0"/>
          </a:p>
          <a:p>
            <a:r>
              <a:rPr lang="zh-CN" altLang="en-US" dirty="0" smtClean="0"/>
              <a:t>在里面纠正</a:t>
            </a:r>
            <a:r>
              <a:rPr lang="en-US" altLang="zh-CN" dirty="0" smtClean="0"/>
              <a:t>1</a:t>
            </a:r>
            <a:r>
              <a:rPr lang="zh-CN" altLang="en-US" dirty="0" smtClean="0"/>
              <a:t>个回复问题，上课答题成绩中计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</a:t>
            </a:r>
            <a:endParaRPr lang="en-US" altLang="zh-CN" dirty="0"/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" y="1016732"/>
            <a:ext cx="8934450" cy="432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794171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网络课程资源（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1/2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）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55676" y="5805264"/>
            <a:ext cx="66247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http://www.xuetangx.com/courses/course-v1:TsinghuaX+80240372X+sp/about</a:t>
            </a:r>
            <a:endParaRPr lang="zh-CN" altLang="en-US" dirty="0"/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770" y="1169348"/>
            <a:ext cx="6938880" cy="44168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2930362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网络课程资源（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2/2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）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55676" y="5805264"/>
            <a:ext cx="6624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https://www.mooc.cn/course/6784.html</a:t>
            </a:r>
            <a:endParaRPr lang="zh-CN" altLang="en-US" dirty="0"/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7178" y="1124744"/>
            <a:ext cx="5906413" cy="4623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5534454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实践网络资源</a:t>
            </a:r>
            <a:r>
              <a:rPr lang="en-US" altLang="zh-CN" dirty="0" err="1" smtClean="0">
                <a:latin typeface="Times New Roman" panose="02020603050405020304" pitchFamily="18" charset="0"/>
                <a:ea typeface="楷体_GB2312" pitchFamily="49" charset="-122"/>
              </a:rPr>
              <a:t>educoder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5536" y="1160748"/>
            <a:ext cx="9073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https://www.educoder.net/search?value=</a:t>
            </a:r>
            <a:r>
              <a:rPr lang="zh-CN" altLang="en-US" sz="2000" dirty="0"/>
              <a:t>数据挖掘</a:t>
            </a:r>
            <a:r>
              <a:rPr lang="en-US" altLang="zh-CN" sz="2000" dirty="0"/>
              <a:t>_NUIDT_2020</a:t>
            </a:r>
            <a:r>
              <a:rPr lang="zh-CN" altLang="en-US" sz="2000" dirty="0" smtClean="0"/>
              <a:t>本科</a:t>
            </a:r>
            <a:endParaRPr lang="en-US" altLang="zh-CN" sz="2000" dirty="0" smtClean="0"/>
          </a:p>
        </p:txBody>
      </p:sp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56" y="1664804"/>
            <a:ext cx="7956376" cy="3989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 bwMode="auto">
          <a:xfrm>
            <a:off x="1727684" y="3897052"/>
            <a:ext cx="828092" cy="288032"/>
          </a:xfrm>
          <a:prstGeom prst="rect">
            <a:avLst/>
          </a:prstGeom>
          <a:noFill/>
          <a:ln w="12700" cap="sq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19672" y="4206279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点击翻转课堂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91880" y="4135720"/>
            <a:ext cx="57606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（</a:t>
            </a:r>
            <a:r>
              <a:rPr lang="en-US" altLang="zh-CN" dirty="0" smtClean="0">
                <a:solidFill>
                  <a:srgbClr val="FF0000"/>
                </a:solidFill>
              </a:rPr>
              <a:t>1</a:t>
            </a:r>
            <a:r>
              <a:rPr lang="zh-CN" altLang="en-US" dirty="0" smtClean="0">
                <a:solidFill>
                  <a:srgbClr val="FF0000"/>
                </a:solidFill>
              </a:rPr>
              <a:t>）需要注册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（</a:t>
            </a:r>
            <a:r>
              <a:rPr lang="en-US" altLang="zh-CN" dirty="0" smtClean="0">
                <a:solidFill>
                  <a:srgbClr val="FF0000"/>
                </a:solidFill>
              </a:rPr>
              <a:t>2</a:t>
            </a:r>
            <a:r>
              <a:rPr lang="zh-CN" altLang="en-US" dirty="0" smtClean="0">
                <a:solidFill>
                  <a:srgbClr val="FF0000"/>
                </a:solidFill>
              </a:rPr>
              <a:t>）注册登录后点击搜到的课程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（</a:t>
            </a:r>
            <a:r>
              <a:rPr lang="en-US" altLang="zh-CN" dirty="0" smtClean="0">
                <a:solidFill>
                  <a:srgbClr val="FF0000"/>
                </a:solidFill>
              </a:rPr>
              <a:t>3</a:t>
            </a:r>
            <a:r>
              <a:rPr lang="zh-CN" altLang="en-US" dirty="0" smtClean="0">
                <a:solidFill>
                  <a:srgbClr val="FF0000"/>
                </a:solidFill>
              </a:rPr>
              <a:t>）加入课程需要邀请码：</a:t>
            </a:r>
            <a:r>
              <a:rPr lang="en-US" altLang="zh-CN" dirty="0" smtClean="0">
                <a:solidFill>
                  <a:srgbClr val="FF0000"/>
                </a:solidFill>
              </a:rPr>
              <a:t>63UM4</a:t>
            </a:r>
          </a:p>
          <a:p>
            <a:r>
              <a:rPr lang="zh-CN" altLang="en-US" dirty="0" smtClean="0">
                <a:solidFill>
                  <a:srgbClr val="FF0000"/>
                </a:solidFill>
              </a:rPr>
              <a:t>（</a:t>
            </a:r>
            <a:r>
              <a:rPr lang="en-US" altLang="zh-CN" dirty="0" smtClean="0">
                <a:solidFill>
                  <a:srgbClr val="FF0000"/>
                </a:solidFill>
              </a:rPr>
              <a:t>4</a:t>
            </a:r>
            <a:r>
              <a:rPr lang="zh-CN" altLang="en-US" dirty="0" smtClean="0">
                <a:solidFill>
                  <a:srgbClr val="FF0000"/>
                </a:solidFill>
              </a:rPr>
              <a:t>）以后课堂、课后编程作业都利用该平台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（</a:t>
            </a:r>
            <a:r>
              <a:rPr lang="en-US" altLang="zh-CN" dirty="0" smtClean="0">
                <a:solidFill>
                  <a:srgbClr val="FF0000"/>
                </a:solidFill>
              </a:rPr>
              <a:t>5</a:t>
            </a:r>
            <a:r>
              <a:rPr lang="zh-CN" altLang="en-US" dirty="0" smtClean="0">
                <a:solidFill>
                  <a:srgbClr val="FF0000"/>
                </a:solidFill>
              </a:rPr>
              <a:t>）请同学们</a:t>
            </a:r>
            <a:r>
              <a:rPr lang="en-US" altLang="zh-CN" dirty="0" smtClean="0">
                <a:solidFill>
                  <a:srgbClr val="FF0000"/>
                </a:solidFill>
              </a:rPr>
              <a:t>2</a:t>
            </a:r>
            <a:r>
              <a:rPr lang="zh-CN" altLang="en-US" dirty="0" smtClean="0">
                <a:solidFill>
                  <a:srgbClr val="FF0000"/>
                </a:solidFill>
              </a:rPr>
              <a:t>月</a:t>
            </a:r>
            <a:r>
              <a:rPr lang="en-US" altLang="zh-CN" dirty="0" smtClean="0">
                <a:solidFill>
                  <a:srgbClr val="FF0000"/>
                </a:solidFill>
              </a:rPr>
              <a:t>20</a:t>
            </a:r>
            <a:r>
              <a:rPr lang="zh-CN" altLang="en-US" dirty="0" smtClean="0">
                <a:solidFill>
                  <a:srgbClr val="FF0000"/>
                </a:solidFill>
              </a:rPr>
              <a:t>日之前完成注册，各专业课代表统计注册情况反馈给我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483431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4">
            <a:extLst>
              <a:ext uri="{FF2B5EF4-FFF2-40B4-BE49-F238E27FC236}">
                <a16:creationId xmlns:a16="http://schemas.microsoft.com/office/drawing/2014/main" xmlns="" id="{36CEEDD3-C395-4A73-96D5-26C2111E9F5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8AA7E1-624A-466C-BA2E-43102B0B9EFB}" type="slidenum">
              <a:rPr lang="zh-CN" altLang="en-US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zh-CN" sz="1200" dirty="0">
              <a:latin typeface="Arial Black" panose="020B0A04020102020204" pitchFamily="34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BFF156B2-B32E-44E2-938C-ADA58E3AD5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5556" y="163513"/>
            <a:ext cx="8805540" cy="549275"/>
          </a:xfrm>
        </p:spPr>
        <p:txBody>
          <a:bodyPr/>
          <a:lstStyle/>
          <a:p>
            <a:pPr marL="838200" indent="-838200" eaLnBrk="1" hangingPunct="1"/>
            <a:r>
              <a:rPr lang="en-US" altLang="zh-CN" dirty="0">
                <a:latin typeface="Times New Roman" panose="02020603050405020304" pitchFamily="18" charset="0"/>
                <a:ea typeface="楷体_GB2312" pitchFamily="49" charset="-122"/>
              </a:rPr>
              <a:t>Ⅳ. 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主要参考资料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数据挖掘</a:t>
            </a:r>
            <a:r>
              <a:rPr lang="en-US" altLang="zh-CN" dirty="0" smtClean="0">
                <a:latin typeface="Times New Roman" panose="02020603050405020304" pitchFamily="18" charset="0"/>
                <a:ea typeface="楷体_GB2312" pitchFamily="49" charset="-122"/>
              </a:rPr>
              <a:t>python</a:t>
            </a:r>
            <a:r>
              <a:rPr lang="zh-CN" altLang="en-US" dirty="0" smtClean="0">
                <a:latin typeface="Times New Roman" panose="02020603050405020304" pitchFamily="18" charset="0"/>
                <a:ea typeface="楷体_GB2312" pitchFamily="49" charset="-122"/>
              </a:rPr>
              <a:t>代码资源</a:t>
            </a:r>
            <a:endParaRPr lang="zh-CN" altLang="en-US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5536" y="1160748"/>
            <a:ext cx="9073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https://scikit-learn.org</a:t>
            </a:r>
            <a:endParaRPr lang="en-US" altLang="zh-CN" sz="2000" dirty="0" smtClean="0"/>
          </a:p>
        </p:txBody>
      </p:sp>
      <p:pic>
        <p:nvPicPr>
          <p:cNvPr id="604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611908"/>
            <a:ext cx="8748972" cy="4805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6147462"/>
      </p:ext>
    </p:extLst>
  </p:cSld>
  <p:clrMapOvr>
    <a:masterClrMapping/>
  </p:clrMapOvr>
  <p:transition advTm="6990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3E2B21-7509-4E37-A4D1-B39128029075}" type="slidenum">
              <a:rPr lang="zh-CN" altLang="en-US" smtClean="0"/>
              <a:pPr>
                <a:defRPr/>
              </a:pPr>
              <a:t>9</a:t>
            </a:fld>
            <a:endParaRPr lang="en-US" altLang="zh-CN"/>
          </a:p>
        </p:txBody>
      </p:sp>
      <p:sp>
        <p:nvSpPr>
          <p:cNvPr id="6" name="TextBox 5"/>
          <p:cNvSpPr txBox="1"/>
          <p:nvPr>
            <p:custDataLst>
              <p:tags r:id="rId2"/>
            </p:custDataLst>
          </p:nvPr>
        </p:nvSpPr>
        <p:spPr>
          <a:xfrm>
            <a:off x="914400" y="635000"/>
            <a:ext cx="73152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Python</a:t>
            </a:r>
            <a:r>
              <a:rPr lang="zh-CN" altLang="en-US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编程基础了解</a:t>
            </a:r>
            <a:endParaRPr lang="zh-CN" altLang="en-US" sz="2600" dirty="0">
              <a:solidFill>
                <a:srgbClr val="000000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7" name="TextBox 6"/>
          <p:cNvSpPr txBox="1"/>
          <p:nvPr>
            <p:custDataLst>
              <p:tags r:id="rId3"/>
            </p:custDataLst>
          </p:nvPr>
        </p:nvSpPr>
        <p:spPr>
          <a:xfrm>
            <a:off x="1828800" y="2786063"/>
            <a:ext cx="64008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了解</a:t>
            </a:r>
            <a:r>
              <a:rPr lang="en-US" altLang="zh-CN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Anaconda</a:t>
            </a:r>
            <a:r>
              <a:rPr lang="zh-CN" altLang="en-US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，且动手安装过</a:t>
            </a:r>
            <a:endParaRPr lang="zh-CN" altLang="en-US" sz="2600" dirty="0">
              <a:solidFill>
                <a:srgbClr val="000000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8" name="TextBox 7"/>
          <p:cNvSpPr txBox="1"/>
          <p:nvPr>
            <p:custDataLst>
              <p:tags r:id="rId4"/>
            </p:custDataLst>
          </p:nvPr>
        </p:nvSpPr>
        <p:spPr>
          <a:xfrm>
            <a:off x="1828800" y="3929063"/>
            <a:ext cx="64008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了解</a:t>
            </a:r>
            <a:r>
              <a:rPr lang="en-US" altLang="zh-CN" sz="2600" dirty="0" err="1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pycharm</a:t>
            </a:r>
            <a:r>
              <a:rPr lang="zh-CN" altLang="en-US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，且动手安装过</a:t>
            </a:r>
            <a:endParaRPr lang="zh-CN" altLang="en-US" sz="2600" dirty="0">
              <a:solidFill>
                <a:srgbClr val="000000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1" name="矩形 10"/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1114425" y="2850356"/>
            <a:ext cx="514350" cy="514350"/>
          </a:xfrm>
          <a:prstGeom prst="rect">
            <a:avLst/>
          </a:prstGeom>
          <a:solidFill>
            <a:srgbClr val="808080"/>
          </a:solidFill>
          <a:ln w="12700" cap="sq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1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/>
                <a:latin typeface="Microsoft Yahei"/>
                <a:ea typeface="Microsoft Yahei"/>
                <a:sym typeface="Microsoft Yahei"/>
              </a:rPr>
              <a:t>A</a:t>
            </a:r>
            <a:endParaRPr kumimoji="0" lang="zh-CN" altLang="en-US" sz="1600" b="1" i="0" u="none" strike="noStrike" cap="none" normalizeH="0" baseline="0" smtClean="0">
              <a:ln>
                <a:noFill/>
              </a:ln>
              <a:solidFill>
                <a:srgbClr val="FFFFFF"/>
              </a:solidFill>
              <a:effectLst/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2" name="矩形 11"/>
          <p:cNvSpPr>
            <a:spLocks noChangeAspect="1"/>
          </p:cNvSpPr>
          <p:nvPr>
            <p:custDataLst>
              <p:tags r:id="rId6"/>
            </p:custDataLst>
          </p:nvPr>
        </p:nvSpPr>
        <p:spPr bwMode="auto">
          <a:xfrm>
            <a:off x="1114425" y="3993356"/>
            <a:ext cx="514350" cy="514350"/>
          </a:xfrm>
          <a:prstGeom prst="rect">
            <a:avLst/>
          </a:prstGeom>
          <a:solidFill>
            <a:srgbClr val="808080"/>
          </a:solidFill>
          <a:ln w="12700" cap="sq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1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/>
                <a:latin typeface="Microsoft Yahei"/>
                <a:ea typeface="Microsoft Yahei"/>
                <a:sym typeface="Microsoft Yahei"/>
              </a:rPr>
              <a:t>B</a:t>
            </a:r>
            <a:endParaRPr kumimoji="0" lang="zh-CN" altLang="en-US" sz="1600" b="1" i="0" u="none" strike="noStrike" cap="none" normalizeH="0" baseline="0" smtClean="0">
              <a:ln>
                <a:noFill/>
              </a:ln>
              <a:solidFill>
                <a:srgbClr val="FFFFFF"/>
              </a:solidFill>
              <a:effectLst/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5" name="圆角矩形 14"/>
          <p:cNvSpPr/>
          <p:nvPr>
            <p:custDataLst>
              <p:tags r:id="rId7"/>
            </p:custDataLst>
          </p:nvPr>
        </p:nvSpPr>
        <p:spPr bwMode="auto">
          <a:xfrm>
            <a:off x="61722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ap="sq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1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/>
                <a:latin typeface="Microsoft Yahei"/>
                <a:ea typeface="Microsoft Yahei"/>
                <a:sym typeface="Microsoft Yahei"/>
              </a:rPr>
              <a:t>提交</a:t>
            </a:r>
          </a:p>
        </p:txBody>
      </p:sp>
      <p:sp>
        <p:nvSpPr>
          <p:cNvPr id="21" name="TextBox 20"/>
          <p:cNvSpPr txBox="1"/>
          <p:nvPr>
            <p:custDataLst>
              <p:tags r:id="rId8"/>
            </p:custDataLst>
          </p:nvPr>
        </p:nvSpPr>
        <p:spPr>
          <a:xfrm>
            <a:off x="1828800" y="5072063"/>
            <a:ext cx="64008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有</a:t>
            </a:r>
            <a:r>
              <a:rPr lang="en-US" altLang="zh-CN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python</a:t>
            </a:r>
            <a:r>
              <a:rPr lang="zh-CN" altLang="en-US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编程基础</a:t>
            </a:r>
            <a:endParaRPr lang="zh-CN" altLang="en-US" sz="2600" dirty="0">
              <a:solidFill>
                <a:srgbClr val="000000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22" name="矩形 21"/>
          <p:cNvSpPr>
            <a:spLocks noChangeAspect="1"/>
          </p:cNvSpPr>
          <p:nvPr>
            <p:custDataLst>
              <p:tags r:id="rId9"/>
            </p:custDataLst>
          </p:nvPr>
        </p:nvSpPr>
        <p:spPr bwMode="auto">
          <a:xfrm>
            <a:off x="1114425" y="5136356"/>
            <a:ext cx="514350" cy="514350"/>
          </a:xfrm>
          <a:prstGeom prst="rect">
            <a:avLst/>
          </a:prstGeom>
          <a:solidFill>
            <a:srgbClr val="808080"/>
          </a:solidFill>
          <a:ln w="12700" cap="sq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1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/>
                <a:latin typeface="Microsoft Yahei"/>
                <a:ea typeface="Microsoft Yahei"/>
                <a:sym typeface="Microsoft Yahei"/>
              </a:rPr>
              <a:t>C</a:t>
            </a:r>
            <a:endParaRPr kumimoji="0" lang="zh-CN" altLang="en-US" sz="1600" b="1" i="0" u="none" strike="noStrike" cap="none" normalizeH="0" baseline="0" smtClean="0">
              <a:ln>
                <a:noFill/>
              </a:ln>
              <a:solidFill>
                <a:srgbClr val="FFFFFF"/>
              </a:solidFill>
              <a:effectLst/>
              <a:latin typeface="Microsoft Yahei"/>
              <a:ea typeface="Microsoft Yahei"/>
              <a:sym typeface="Microsoft Yahei"/>
            </a:endParaRPr>
          </a:p>
        </p:txBody>
      </p:sp>
      <p:grpSp>
        <p:nvGrpSpPr>
          <p:cNvPr id="20" name="组合 19"/>
          <p:cNvGrpSpPr/>
          <p:nvPr>
            <p:custDataLst>
              <p:tags r:id="rId10"/>
            </p:custDataLst>
          </p:nvPr>
        </p:nvGrpSpPr>
        <p:grpSpPr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6" name="TitleBackground"/>
            <p:cNvSpPr/>
            <p:nvPr>
              <p:custDataLst>
                <p:tags r:id="rId12"/>
              </p:custDataLst>
            </p:nvPr>
          </p:nvSpPr>
          <p:spPr bwMode="auto"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12700" cap="sq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12700" cap="sq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7" name="ColorBlock"/>
            <p:cNvSpPr/>
            <p:nvPr>
              <p:custDataLst>
                <p:tags r:id="rId13"/>
              </p:custDataLst>
            </p:nvPr>
          </p:nvSpPr>
          <p:spPr bwMode="auto"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sq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12700" cap="sq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18" name="TypeText"/>
            <p:cNvSpPr txBox="1"/>
            <p:nvPr>
              <p:custDataLst>
                <p:tags r:id="rId14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/>
                  <a:ea typeface="Microsoft Yahei"/>
                  <a:sym typeface="Microsoft Yahei"/>
                </a:rPr>
                <a:t>投票</a:t>
              </a:r>
              <a:endParaRPr lang="zh-CN" altLang="en-US" sz="260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  <p:sp>
          <p:nvSpPr>
            <p:cNvPr id="19" name="TipText"/>
            <p:cNvSpPr txBox="1"/>
            <p:nvPr>
              <p:custDataLst>
                <p:tags r:id="rId15"/>
              </p:custDataLst>
            </p:nvPr>
          </p:nvSpPr>
          <p:spPr>
            <a:xfrm>
              <a:off x="11957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最多可选</a:t>
              </a:r>
              <a:r>
                <a:rPr lang="en-US" altLang="zh-CN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3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项</a:t>
              </a:r>
              <a:endParaRPr lang="zh-CN" altLang="en-US" sz="2000">
                <a:solidFill>
                  <a:srgbClr val="80808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</p:grpSp>
      <p:pic>
        <p:nvPicPr>
          <p:cNvPr id="5" name="图片 4"/>
          <p:cNvPicPr>
            <a:picLocks/>
          </p:cNvPicPr>
          <p:nvPr>
            <p:custDataLst>
              <p:tags r:id="rId11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6354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olling"/>
  <p:tag name="ANONYMOUSPOLLING" val="False"/>
  <p:tag name="PROBLEMSCORE" val="0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Pollin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  <p:tag name="RAINPROBLEM" val="PollingAnsw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Polling"/>
  <p:tag name="RAINBULLET" val="Wron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Polling"/>
  <p:tag name="RAINBULLET" val="Wrong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Pollin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Polling"/>
  <p:tag name="RAINBULLET" val="Wrong"/>
</p:tagLst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宋体"/>
        <a:cs typeface=""/>
      </a:majorFont>
      <a:minorFont>
        <a:latin typeface="Arial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8000"/>
        </a:solidFill>
        <a:ln w="12700" cap="sq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8000"/>
        </a:solidFill>
        <a:ln w="12700" cap="sq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ixel_2">
  <a:themeElements>
    <a:clrScheme name="Pixel_2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_2">
      <a:majorFont>
        <a:latin typeface="Arial"/>
        <a:ea typeface="宋体"/>
        <a:cs typeface=""/>
      </a:majorFont>
      <a:minorFont>
        <a:latin typeface="Arial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8000"/>
        </a:solidFill>
        <a:ln w="12700" cap="sq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8000"/>
        </a:solidFill>
        <a:ln w="12700" cap="sq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Pixel_2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_2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_2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_2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_2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_2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_2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_2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_2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_2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_2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_2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数据挖掘与商务智能模版</Template>
  <TotalTime>5935</TotalTime>
  <Pages>0</Pages>
  <Words>2754</Words>
  <Characters>0</Characters>
  <Application>Microsoft Office PowerPoint</Application>
  <DocSecurity>0</DocSecurity>
  <PresentationFormat>全屏显示(4:3)</PresentationFormat>
  <Lines>0</Lines>
  <Paragraphs>452</Paragraphs>
  <Slides>38</Slides>
  <Notes>16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38</vt:i4>
      </vt:variant>
    </vt:vector>
  </HeadingPairs>
  <TitlesOfParts>
    <vt:vector size="40" baseType="lpstr">
      <vt:lpstr>Pixel</vt:lpstr>
      <vt:lpstr>Pixel_2</vt:lpstr>
      <vt:lpstr>数据挖掘 Data Mining </vt:lpstr>
      <vt:lpstr>zoom会议信息</vt:lpstr>
      <vt:lpstr>Ⅳ. 主要参考资料-我的GitHub资源</vt:lpstr>
      <vt:lpstr>Ⅳ. 主要参考资料-学生众包提问反馈</vt:lpstr>
      <vt:lpstr>Ⅳ. 主要参考资料-网络课程资源（1/2）</vt:lpstr>
      <vt:lpstr>Ⅳ. 主要参考资料-网络课程资源（2/2）</vt:lpstr>
      <vt:lpstr>Ⅳ. 主要参考资料-实践网络资源educoder</vt:lpstr>
      <vt:lpstr>Ⅳ. 主要参考资料-数据挖掘python代码资源</vt:lpstr>
      <vt:lpstr>PowerPoint 演示文稿</vt:lpstr>
      <vt:lpstr>Ⅳ. 主要参考资料-Anaconda下载安装</vt:lpstr>
      <vt:lpstr>Ⅳ. 主要参考资料-pycharm下载安装</vt:lpstr>
      <vt:lpstr>Ⅳ. 主要参考资料-pycharm环境配置</vt:lpstr>
      <vt:lpstr>Ⅳ. 主要参考资料-第1次课后作业</vt:lpstr>
      <vt:lpstr>Ⅳ. 主要参考资料-数据挖掘工具</vt:lpstr>
      <vt:lpstr>Ⅳ. 主要参考资料-实验基础数据集</vt:lpstr>
      <vt:lpstr>V. 课程要求-成绩组成</vt:lpstr>
      <vt:lpstr>V. 课程要求-综合大作业</vt:lpstr>
      <vt:lpstr>V. 课程要求-综合大作业-阿里天池大数据竞赛</vt:lpstr>
      <vt:lpstr>V. 课程要求-综合大作业-kaggle竞赛</vt:lpstr>
      <vt:lpstr>V. 课程要求-综合大作业-DataCastle竞赛</vt:lpstr>
      <vt:lpstr>V. 课程要求-综合大作业-数泉竞赛</vt:lpstr>
      <vt:lpstr>V. 课程要求-综合大作业-科赛</vt:lpstr>
      <vt:lpstr>V. 课程要求-综合大作业</vt:lpstr>
      <vt:lpstr>V. 课程要求-综合大作业</vt:lpstr>
      <vt:lpstr>V. 课程要求-综合大作业-</vt:lpstr>
      <vt:lpstr>V. 课程要求-综合大作业-github源代码</vt:lpstr>
      <vt:lpstr>V. 课程要求-综合大作业-github源代码</vt:lpstr>
      <vt:lpstr>V. 课程要求-综合大作业-github源代码</vt:lpstr>
      <vt:lpstr>V. 课程要求-综合大作业-github源代码</vt:lpstr>
      <vt:lpstr>V. 课程要求-综合大作业-github源代码</vt:lpstr>
      <vt:lpstr>V. 课程要求-综合大作业-</vt:lpstr>
      <vt:lpstr>V. 课程要求-综合大作业</vt:lpstr>
      <vt:lpstr>V. 课程要求-综合大作业</vt:lpstr>
      <vt:lpstr>V. 课程要求-综合大作业</vt:lpstr>
      <vt:lpstr>V. 课程要求-综合大作业</vt:lpstr>
      <vt:lpstr>V. 课程要求-综合大作业</vt:lpstr>
      <vt:lpstr>V. 第二次课后作业</vt:lpstr>
      <vt:lpstr>PowerPoint 演示文稿</vt:lpstr>
    </vt:vector>
  </TitlesOfParts>
  <Company>Cambrian Ventures</Company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CS345 Data Mining</dc:title>
  <dc:creator>dingzhaoyun</dc:creator>
  <cp:lastModifiedBy>Windows 用户</cp:lastModifiedBy>
  <cp:revision>1236</cp:revision>
  <dcterms:created xsi:type="dcterms:W3CDTF">2006-10-24T22:49:48Z</dcterms:created>
  <dcterms:modified xsi:type="dcterms:W3CDTF">2020-02-14T00:15:08Z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2052-8.1.0.3483</vt:lpwstr>
  </property>
</Properties>
</file>

<file path=docProps/thumbnail.jpeg>
</file>